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51"/>
  </p:notesMasterIdLst>
  <p:handoutMasterIdLst>
    <p:handoutMasterId r:id="rId52"/>
  </p:handoutMasterIdLst>
  <p:sldIdLst>
    <p:sldId id="295" r:id="rId2"/>
    <p:sldId id="425" r:id="rId3"/>
    <p:sldId id="450" r:id="rId4"/>
    <p:sldId id="391" r:id="rId5"/>
    <p:sldId id="443" r:id="rId6"/>
    <p:sldId id="399" r:id="rId7"/>
    <p:sldId id="444" r:id="rId8"/>
    <p:sldId id="400" r:id="rId9"/>
    <p:sldId id="401" r:id="rId10"/>
    <p:sldId id="405" r:id="rId11"/>
    <p:sldId id="431" r:id="rId12"/>
    <p:sldId id="354" r:id="rId13"/>
    <p:sldId id="438" r:id="rId14"/>
    <p:sldId id="367" r:id="rId15"/>
    <p:sldId id="308" r:id="rId16"/>
    <p:sldId id="432" r:id="rId17"/>
    <p:sldId id="369" r:id="rId18"/>
    <p:sldId id="412" r:id="rId19"/>
    <p:sldId id="445" r:id="rId20"/>
    <p:sldId id="424" r:id="rId21"/>
    <p:sldId id="371" r:id="rId22"/>
    <p:sldId id="393" r:id="rId23"/>
    <p:sldId id="449" r:id="rId24"/>
    <p:sldId id="387" r:id="rId25"/>
    <p:sldId id="448" r:id="rId26"/>
    <p:sldId id="447" r:id="rId27"/>
    <p:sldId id="388" r:id="rId28"/>
    <p:sldId id="309" r:id="rId29"/>
    <p:sldId id="351" r:id="rId30"/>
    <p:sldId id="433" r:id="rId31"/>
    <p:sldId id="396" r:id="rId32"/>
    <p:sldId id="341" r:id="rId33"/>
    <p:sldId id="440" r:id="rId34"/>
    <p:sldId id="392" r:id="rId35"/>
    <p:sldId id="418" r:id="rId36"/>
    <p:sldId id="426" r:id="rId37"/>
    <p:sldId id="420" r:id="rId38"/>
    <p:sldId id="415" r:id="rId39"/>
    <p:sldId id="417" r:id="rId40"/>
    <p:sldId id="451" r:id="rId41"/>
    <p:sldId id="421" r:id="rId42"/>
    <p:sldId id="442" r:id="rId43"/>
    <p:sldId id="430" r:id="rId44"/>
    <p:sldId id="436" r:id="rId45"/>
    <p:sldId id="437" r:id="rId46"/>
    <p:sldId id="422" r:id="rId47"/>
    <p:sldId id="423" r:id="rId48"/>
    <p:sldId id="439" r:id="rId49"/>
    <p:sldId id="441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1pPr>
    <a:lvl2pPr marL="455613" indent="1588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2pPr>
    <a:lvl3pPr marL="912813" indent="1588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3pPr>
    <a:lvl4pPr marL="1370013" indent="1588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4pPr>
    <a:lvl5pPr marL="1827213" indent="1588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 Narrow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4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0000"/>
    <a:srgbClr val="FFCC00"/>
    <a:srgbClr val="420000"/>
    <a:srgbClr val="FF0000"/>
    <a:srgbClr val="FFFF66"/>
    <a:srgbClr val="800000"/>
    <a:srgbClr val="A7F3FB"/>
    <a:srgbClr val="BCEF01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Umereni stil 2 – Naglašavanj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57" autoAdjust="0"/>
    <p:restoredTop sz="86391" autoAdjust="0"/>
  </p:normalViewPr>
  <p:slideViewPr>
    <p:cSldViewPr>
      <p:cViewPr varScale="1">
        <p:scale>
          <a:sx n="91" d="100"/>
          <a:sy n="91" d="100"/>
        </p:scale>
        <p:origin x="-978" y="-114"/>
      </p:cViewPr>
      <p:guideLst>
        <p:guide orient="horz" pos="2544"/>
        <p:guide pos="2880"/>
      </p:guideLst>
    </p:cSldViewPr>
  </p:slideViewPr>
  <p:outlineViewPr>
    <p:cViewPr>
      <p:scale>
        <a:sx n="25" d="100"/>
        <a:sy n="25" d="100"/>
      </p:scale>
      <p:origin x="186" y="230406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38" y="-5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9.xml"/><Relationship Id="rId1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DA42B8EB-BAB2-4BE7-A48E-B74BDAC2F701}" type="datetime1">
              <a:rPr lang="en-US"/>
              <a:pPr>
                <a:defRPr/>
              </a:pPr>
              <a:t>10/7/2017</a:t>
            </a:fld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87399DBF-A2F5-4498-9EE8-193E49F89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4E0837B8-635D-44D6-93C9-AA4ADD4DFF9A}" type="datetime1">
              <a:rPr lang="en-US"/>
              <a:pPr>
                <a:defRPr/>
              </a:pPr>
              <a:t>10/7/2017</a:t>
            </a:fld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 sz="1200">
                <a:cs typeface="+mn-cs"/>
              </a:defRPr>
            </a:lvl1pPr>
          </a:lstStyle>
          <a:p>
            <a:pPr>
              <a:defRPr/>
            </a:pPr>
            <a:fld id="{20A6BC12-757D-4022-A5CA-B8FEDE5FA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7987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7987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0510BC1-2CC0-4D8A-82F0-66ACF19802C1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7987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2E876E-E85D-408F-BB33-D1B3C11EAB7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9216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9216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78CB2FE-D650-4881-BBD8-627F410F2C6F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9216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807468-2EFE-4728-8A39-282B8242F4D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0035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0035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D969190-94D4-44A5-9836-391A2DDD3983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0035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C46DD4-94D5-4655-9C7A-A7236434F58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013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0138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619F7CB-1895-4AA1-9E38-9BB4EA09B250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0138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549088-3C9E-4EFA-A80C-7E5593696BD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0342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0342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5C3C222-3598-4DDE-B39D-FE14A264E537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0343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79AEA-1E8D-48B5-9D6D-50C90CB6DA9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71C07-D41E-4C88-B1D7-351F5849C095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38905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F71C07-D41E-4C88-B1D7-351F5849C095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38905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C1B90-BA04-4F21-9675-EF8EFD6231CE}" type="slidenum">
              <a:rPr lang="sr-Latn-CS" smtClean="0"/>
              <a:pPr/>
              <a:t>20</a:t>
            </a:fld>
            <a:endParaRPr lang="sr-Latn-CS"/>
          </a:p>
        </p:txBody>
      </p:sp>
    </p:spTree>
    <p:extLst>
      <p:ext uri="{BB962C8B-B14F-4D97-AF65-F5344CB8AC3E}">
        <p14:creationId xmlns="" xmlns:p14="http://schemas.microsoft.com/office/powerpoint/2010/main" val="2192097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0547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0547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1CB2A99-34F2-4418-8DA0-0E1632CFCF8B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0547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479B9-D14F-4266-A70A-B11C11A34CC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065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065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D31E35A-57D3-446B-B3CA-748296FAA8DF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065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531A9-718B-4FF5-99EF-2866E9300A2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1981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1981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9A8B4B9-4A7A-4740-9752-9FEC1AAF9B10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1981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C1F833-3F18-4EED-AF35-57936F0F5DF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809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809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06122B5-9D0D-4FEF-93BE-B403FF945235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809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50E0B-D53A-46DA-A535-0BB42E4C9CC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21860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21861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fld id="{A87B961A-D074-4746-9161-A5CB6B365CC0}" type="datetime1">
              <a:rPr lang="en-US" smtClean="0"/>
              <a:pPr>
                <a:defRPr/>
              </a:pPr>
              <a:t>10/7/2017</a:t>
            </a:fld>
            <a:endParaRPr lang="en-US"/>
          </a:p>
        </p:txBody>
      </p:sp>
      <p:sp>
        <p:nvSpPr>
          <p:cNvPr id="121862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D87EE-E215-409E-9543-2E451C25AC3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2083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2083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F759258-0A0F-45D7-BC22-57C7B6416620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2083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B43B3-6EE5-443B-98E2-6915EE434E8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2902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2902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4993A9D-4DD4-4B80-A64B-276AD8944339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2903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C1F57C-DBEF-4B26-AD3C-C6D07039D86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3005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3005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EDB80E9-FCA2-4CCD-92C1-C9A5F15E0F46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3005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991D9-D65B-4AF3-ABAD-EFC187CF49B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321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321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73452A7-414B-4ECC-B24A-C88B3D087263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321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D4207-7BF7-4B43-B3D3-09955DB620A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331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3312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973160D-1187-4641-9ABE-999A8DCB6FEE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3312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BE22E3-7480-4C5F-A0B2-C053D4BE8D9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13414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13414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851ABA5-9323-4340-8172-8631161EDA48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13415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AA445B-348E-4C5C-9719-1191A77631E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8397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8397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3AE52EE-B2D9-4E9F-92FE-829BE0049966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83974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94C10-BB41-473D-8437-86E57C9D4C2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6BD932-45E9-4069-B80C-70C80D17CAF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580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809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809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06122B5-9D0D-4FEF-93BE-B403FF945235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809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50E0B-D53A-46DA-A535-0BB42E4C9CC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819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8192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A18B8E5-6CF3-409D-907A-B9D7EC648459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8192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1013F-A1FA-4B6D-98D7-B57B68FF21A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819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81925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A18B8E5-6CF3-409D-907A-B9D7EC648459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8192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1013F-A1FA-4B6D-98D7-B57B68FF21A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8294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82949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91387BE-97B1-4F7A-BFEF-12024A665E47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8295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B93087-7538-4BEF-A204-EC037C29431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8499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8499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5B3266D-87F9-4BCC-9FF2-30CFD02FB8AE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8499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B32FE8-EED5-48EE-8F2C-5ADD69E9925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2894D8-AB19-4098-B8E9-316226A31DA1}" type="slidenum">
              <a:rPr lang="sr-Latn-CS" smtClean="0"/>
              <a:pPr/>
              <a:t>10</a:t>
            </a:fld>
            <a:endParaRPr lang="sr-Latn-C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r-Latn-CS"/>
          </a:p>
        </p:txBody>
      </p:sp>
      <p:sp>
        <p:nvSpPr>
          <p:cNvPr id="9114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Mineralno-sirovinski kompleks Srbije i Crne Gore na razmeđi dva milenijuma</a:t>
            </a:r>
          </a:p>
        </p:txBody>
      </p:sp>
      <p:sp>
        <p:nvSpPr>
          <p:cNvPr id="9114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45BDAE1-2BB9-4CC5-B415-C3BA82B15763}" type="datetime1">
              <a:rPr lang="en-US" smtClean="0"/>
              <a:pPr/>
              <a:t>10/7/2017</a:t>
            </a:fld>
            <a:endParaRPr lang="en-US"/>
          </a:p>
        </p:txBody>
      </p:sp>
      <p:sp>
        <p:nvSpPr>
          <p:cNvPr id="9114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DA5C7-3A14-459F-B051-EA246E115F2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853F2955-430B-4811-86FE-6F5DA2115CD4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BB2684AB-6E04-42C4-BF11-EAC9D6BDBAD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25757-62E5-4C54-B472-D1E6C71B4835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2AFBC-0FEE-47EE-8F71-0703E99BC0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60335-E561-45DA-8FE4-F1E8A5A6A517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7CEB0-EC79-41F9-9D85-DE4BC76761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4F018-D189-42F0-891A-5E66784FE7C7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5AEC-832F-4812-A3AC-2140FF1247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CD4E7-861A-4A65-B7AF-8ED5CE00C0C7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12256-D542-4450-89EF-25299FD685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2038" y="1766888"/>
            <a:ext cx="7769225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5E81E-F3F9-440D-AD03-DA1520F8D28C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D84B1-72C7-4AB3-8025-0D08D6F6D2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67102-DAA9-4861-8019-326F5F49418D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21076-6B1F-4BD3-91D4-076E37E9A1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2B246-A6DA-4EBB-ACCD-6BA16ABDE751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4EBDF-A408-4E02-9A07-38B7F1EC34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2038" y="381000"/>
            <a:ext cx="7777162" cy="54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B49C-9197-4501-8F05-4872A079A056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B075E-8E3F-4373-A41A-09AF50FA16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42875" y="857232"/>
            <a:ext cx="4143373" cy="592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4429124" y="857232"/>
            <a:ext cx="4643439" cy="592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39E5F-344B-4E00-8D80-1A8254525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74257868"/>
      </p:ext>
    </p:extLst>
  </p:cSld>
  <p:clrMapOvr>
    <a:masterClrMapping/>
  </p:clrMapOvr>
  <p:transition spd="med" advClick="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186DC-1D07-45BC-884C-7F19DA14E644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9D81B-31E8-4258-8F2E-A9DFA3ACA4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6C077-267F-4AB7-BD17-119CD3B8E7E3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37B8A-C095-490F-B507-F31DDF4DC1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314D2D-F2B0-4CAE-BFEB-05995BBF2E6D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7E87F-D3D1-4AC8-9C81-9821A1348E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B9B24-5199-41C7-BF2F-0A0BCB2165F8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88949-B3F8-4B5A-BD0E-8E6B88E2E8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2A35E-628F-4EA5-9C5A-4ECCF2F25C06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5FA15-C76A-4202-80EA-F6DC766F0A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81627-97B9-476F-89C4-FE1AF995D753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62355-7092-4C4A-9310-2070721BE5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32A6C-18E4-40C1-BAEA-B83796D2AD22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AEBAF-98B1-4DF5-92F1-AB5E584B50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5ADE8-EB3F-49E1-B93B-F81D2729C64E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1BC39-C003-4A43-AEF2-E730F4E85A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 advClick="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C0000"/>
            </a:gs>
            <a:gs pos="50000">
              <a:schemeClr val="tx1"/>
            </a:gs>
            <a:gs pos="100000">
              <a:srgbClr val="4C0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xpbanna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EC99E1F-ACCE-405F-A526-7A4FC568EBC1}" type="datetime1">
              <a:rPr lang="en-US"/>
              <a:pPr>
                <a:defRPr/>
              </a:pPr>
              <a:t>10/7/2017</a:t>
            </a:fld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Mineralni potencijali Srbije</a:t>
            </a:r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44CF19E-F461-40F6-9119-6401197914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3079" name="Picture 7" descr="EXPHORSA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</p:sldLayoutIdLst>
  <p:transition spd="med" advClick="0"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Blip>
          <a:blip r:embed="rId22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23"/>
        </a:buBlip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0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3429000"/>
            <a:ext cx="8534400" cy="2362200"/>
          </a:xfrm>
        </p:spPr>
        <p:txBody>
          <a:bodyPr/>
          <a:lstStyle/>
          <a:p>
            <a:pPr algn="ctr" defTabSz="912813" eaLnBrk="1" hangingPunct="1">
              <a:spcBef>
                <a:spcPts val="1800"/>
              </a:spcBef>
            </a:pPr>
            <a:r>
              <a:rPr lang="en-US" sz="2400" b="1" i="1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sz="2400" b="1" i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b="1"/>
              <a:t/>
            </a:r>
            <a:br>
              <a:rPr lang="en-US" b="1"/>
            </a:br>
            <a:r>
              <a:rPr lang="en-US" b="1"/>
              <a:t/>
            </a:r>
            <a:br>
              <a:rPr lang="en-US" b="1"/>
            </a:br>
            <a:r>
              <a:rPr lang="en-US" b="1"/>
              <a:t/>
            </a:r>
            <a:br>
              <a:rPr lang="en-US" b="1"/>
            </a:br>
            <a:r>
              <a:rPr lang="en-US" b="1"/>
              <a:t> </a:t>
            </a:r>
            <a:br>
              <a:rPr lang="en-US" b="1"/>
            </a:br>
            <a:r>
              <a:rPr lang="en-US" b="1"/>
              <a:t/>
            </a:r>
            <a:br>
              <a:rPr lang="en-US" b="1"/>
            </a:br>
            <a:r>
              <a:rPr lang="sr-Latn-CS" sz="5000">
                <a:solidFill>
                  <a:schemeClr val="tx2">
                    <a:lumMod val="25000"/>
                    <a:lumOff val="75000"/>
                  </a:schemeClr>
                </a:solidFill>
                <a:latin typeface="Impact" pitchFamily="34" charset="0"/>
              </a:rPr>
              <a:t>Mi</a:t>
            </a:r>
            <a:r>
              <a:rPr lang="en-US" sz="5000">
                <a:solidFill>
                  <a:schemeClr val="tx2">
                    <a:lumMod val="25000"/>
                    <a:lumOff val="75000"/>
                  </a:schemeClr>
                </a:solidFill>
                <a:latin typeface="Impact" pitchFamily="34" charset="0"/>
              </a:rPr>
              <a:t>neral resources of Serbia</a:t>
            </a:r>
            <a:r>
              <a:rPr lang="sr-Latn-RS" sz="5000">
                <a:solidFill>
                  <a:schemeClr val="tx2">
                    <a:lumMod val="25000"/>
                    <a:lumOff val="75000"/>
                  </a:schemeClr>
                </a:solidFill>
                <a:latin typeface="Impact" pitchFamily="34" charset="0"/>
              </a:rPr>
              <a:t/>
            </a:r>
            <a:br>
              <a:rPr lang="sr-Latn-RS" sz="5000">
                <a:solidFill>
                  <a:schemeClr val="tx2">
                    <a:lumMod val="25000"/>
                    <a:lumOff val="75000"/>
                  </a:schemeClr>
                </a:solidFill>
                <a:latin typeface="Impact" pitchFamily="34" charset="0"/>
              </a:rPr>
            </a:br>
            <a:r>
              <a:rPr lang="en-US" sz="1400" baseline="30000">
                <a:solidFill>
                  <a:srgbClr val="FFFF00"/>
                </a:solidFill>
                <a:latin typeface="Arial Narrow" pitchFamily="34" charset="0"/>
              </a:rPr>
              <a:t/>
            </a:r>
            <a:br>
              <a:rPr lang="en-US" sz="1400" baseline="30000">
                <a:solidFill>
                  <a:srgbClr val="FFFF00"/>
                </a:solidFill>
                <a:latin typeface="Arial Narrow" pitchFamily="34" charset="0"/>
              </a:rPr>
            </a:br>
            <a:r>
              <a:rPr lang="sr-Latn-RS" sz="1400" baseline="30000">
                <a:solidFill>
                  <a:srgbClr val="FFFF00"/>
                </a:solidFill>
                <a:latin typeface="Arial Narrow" pitchFamily="34" charset="0"/>
              </a:rPr>
              <a:t/>
            </a:r>
            <a:br>
              <a:rPr lang="sr-Latn-RS" sz="1400" baseline="30000">
                <a:solidFill>
                  <a:srgbClr val="FFFF00"/>
                </a:solidFill>
                <a:latin typeface="Arial Narrow" pitchFamily="34" charset="0"/>
              </a:rPr>
            </a:br>
            <a:r>
              <a:rPr lang="en-US" sz="2200" b="1">
                <a:solidFill>
                  <a:schemeClr val="tx2">
                    <a:lumMod val="25000"/>
                    <a:lumOff val="75000"/>
                  </a:schemeClr>
                </a:solidFill>
                <a:latin typeface="Arial Narrow" pitchFamily="34" charset="0"/>
              </a:rPr>
              <a:t>Rade Jelenkovic</a:t>
            </a:r>
            <a:r>
              <a:rPr lang="en-US" sz="2200" baseline="30000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sz="2200" baseline="3000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2200" baseline="30000">
                <a:solidFill>
                  <a:schemeClr val="bg1"/>
                </a:solidFill>
                <a:latin typeface="Arial Narrow" pitchFamily="34" charset="0"/>
              </a:rPr>
              <a:t/>
            </a:r>
            <a:br>
              <a:rPr lang="en-US" sz="2200" baseline="30000">
                <a:solidFill>
                  <a:schemeClr val="bg1"/>
                </a:solidFill>
                <a:latin typeface="Arial Narrow" pitchFamily="34" charset="0"/>
              </a:rPr>
            </a:br>
            <a:r>
              <a:rPr lang="sr-Latn-RS" sz="1600">
                <a:solidFill>
                  <a:schemeClr val="tx2">
                    <a:lumMod val="25000"/>
                    <a:lumOff val="75000"/>
                  </a:schemeClr>
                </a:solidFill>
                <a:latin typeface="Arial Narrow" pitchFamily="34" charset="0"/>
              </a:rPr>
              <a:t>U</a:t>
            </a:r>
            <a:r>
              <a:rPr lang="en-US" sz="1600">
                <a:solidFill>
                  <a:schemeClr val="tx2">
                    <a:lumMod val="25000"/>
                    <a:lumOff val="75000"/>
                  </a:schemeClr>
                </a:solidFill>
                <a:latin typeface="Arial Narrow" pitchFamily="34" charset="0"/>
              </a:rPr>
              <a:t>niversity of Belgrade - Faculty of Mining &amp; Geology</a:t>
            </a:r>
            <a:r>
              <a:rPr lang="sr-Latn-RS" sz="1600">
                <a:solidFill>
                  <a:schemeClr val="tx2">
                    <a:lumMod val="25000"/>
                    <a:lumOff val="75000"/>
                  </a:schemeClr>
                </a:solidFill>
                <a:latin typeface="Arial Narrow" pitchFamily="34" charset="0"/>
              </a:rPr>
              <a:t/>
            </a:r>
            <a:br>
              <a:rPr lang="sr-Latn-RS" sz="1600">
                <a:solidFill>
                  <a:schemeClr val="tx2">
                    <a:lumMod val="25000"/>
                    <a:lumOff val="75000"/>
                  </a:schemeClr>
                </a:solidFill>
                <a:latin typeface="Arial Narrow" pitchFamily="34" charset="0"/>
              </a:rPr>
            </a:br>
            <a:endParaRPr lang="en-US" sz="2000" baseline="30000">
              <a:solidFill>
                <a:srgbClr val="CCFFFF"/>
              </a:solidFill>
              <a:latin typeface="Arial Narrow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311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ravougaonik 3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/>
              <a:t>43 EuroGeoSurveys General Meeting (EGS)</a:t>
            </a:r>
            <a:r>
              <a:rPr lang="sr-Latn-RS" sz="1400"/>
              <a:t> - </a:t>
            </a:r>
            <a:r>
              <a:rPr lang="en-US" sz="1400"/>
              <a:t>43 Directors Workshop – Mineral Resources Potential</a:t>
            </a:r>
            <a:endParaRPr lang="sr-Latn-CS" sz="1400"/>
          </a:p>
        </p:txBody>
      </p:sp>
      <p:sp>
        <p:nvSpPr>
          <p:cNvPr id="6" name="Pravougaonik 5"/>
          <p:cNvSpPr/>
          <p:nvPr/>
        </p:nvSpPr>
        <p:spPr>
          <a:xfrm>
            <a:off x="0" y="6519446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tx2">
                    <a:lumMod val="25000"/>
                    <a:lumOff val="75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1" descr="100123 - Europe overview.jpg"/>
          <p:cNvPicPr>
            <a:picLocks noChangeAspect="1"/>
          </p:cNvPicPr>
          <p:nvPr/>
        </p:nvPicPr>
        <p:blipFill>
          <a:blip r:embed="rId3" cstate="print"/>
          <a:srcRect l="13800" t="10073" r="6838" b="5105"/>
          <a:stretch>
            <a:fillRect/>
          </a:stretch>
        </p:blipFill>
        <p:spPr>
          <a:xfrm>
            <a:off x="4724400" y="638908"/>
            <a:ext cx="4069080" cy="4695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Text Placeholder 3"/>
          <p:cNvSpPr txBox="1">
            <a:spLocks/>
          </p:cNvSpPr>
          <p:nvPr/>
        </p:nvSpPr>
        <p:spPr bwMode="auto">
          <a:xfrm>
            <a:off x="228600" y="457200"/>
            <a:ext cx="457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 indent="-179388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200" b="1">
                <a:solidFill>
                  <a:schemeClr val="bg1"/>
                </a:solidFill>
              </a:rPr>
              <a:t>Government committed to stimulating foreign investments.</a:t>
            </a:r>
          </a:p>
          <a:p>
            <a:pPr marL="179388" indent="-179388">
              <a:spcBef>
                <a:spcPts val="2200"/>
              </a:spcBef>
              <a:buFont typeface="Arial" pitchFamily="34" charset="0"/>
              <a:buChar char="•"/>
            </a:pPr>
            <a:r>
              <a:rPr lang="en-AU" sz="2200" b="1">
                <a:solidFill>
                  <a:schemeClr val="bg1"/>
                </a:solidFill>
              </a:rPr>
              <a:t>No restrictions on foreign ownership.</a:t>
            </a:r>
          </a:p>
          <a:p>
            <a:pPr marL="179388" indent="-179388">
              <a:spcBef>
                <a:spcPts val="2200"/>
              </a:spcBef>
              <a:buFont typeface="Arial" pitchFamily="34" charset="0"/>
              <a:buChar char="•"/>
            </a:pPr>
            <a:r>
              <a:rPr lang="en-AU" sz="2200" b="1">
                <a:solidFill>
                  <a:schemeClr val="bg1"/>
                </a:solidFill>
              </a:rPr>
              <a:t>10% corporate tax rate &amp; 5% NSR.</a:t>
            </a:r>
          </a:p>
          <a:p>
            <a:pPr marL="179388" indent="-179388">
              <a:spcBef>
                <a:spcPts val="2200"/>
              </a:spcBef>
              <a:buFont typeface="Arial" pitchFamily="34" charset="0"/>
              <a:buChar char="•"/>
            </a:pPr>
            <a:r>
              <a:rPr lang="en-AU" sz="2200" b="1">
                <a:solidFill>
                  <a:schemeClr val="bg1"/>
                </a:solidFill>
              </a:rPr>
              <a:t>Up to 10 year tax holidays for projects with an investment &gt; €7M and employing &gt; 100 staff.</a:t>
            </a:r>
          </a:p>
          <a:p>
            <a:pPr marL="179388" indent="-179388">
              <a:spcBef>
                <a:spcPts val="2200"/>
              </a:spcBef>
              <a:buFont typeface="Arial" pitchFamily="34" charset="0"/>
              <a:buChar char="•"/>
            </a:pPr>
            <a:r>
              <a:rPr lang="en-AU" sz="2200" b="1">
                <a:solidFill>
                  <a:schemeClr val="bg1"/>
                </a:solidFill>
              </a:rPr>
              <a:t>Tax credit incentives on capital purchases (up to 10 years).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28600" y="5486400"/>
            <a:ext cx="8763000" cy="804866"/>
          </a:xfrm>
          <a:prstGeom prst="rect">
            <a:avLst/>
          </a:prstGeom>
        </p:spPr>
        <p:txBody>
          <a:bodyPr anchor="ctr"/>
          <a:lstStyle/>
          <a:p>
            <a:pPr indent="-457200" algn="ctr" fontAlgn="auto">
              <a:spcAft>
                <a:spcPts val="0"/>
              </a:spcAft>
              <a:defRPr/>
            </a:pPr>
            <a:r>
              <a:rPr lang="sr-Latn-RS" sz="20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 Black" pitchFamily="34" charset="0"/>
                <a:ea typeface="+mj-ea"/>
                <a:cs typeface="+mj-cs"/>
              </a:rPr>
              <a:t>Conclusion: </a:t>
            </a:r>
          </a:p>
          <a:p>
            <a:pPr indent="-457200" algn="ctr" fontAlgn="auto">
              <a:spcAft>
                <a:spcPts val="0"/>
              </a:spcAft>
              <a:defRPr/>
            </a:pPr>
            <a:r>
              <a:rPr lang="en-US" sz="20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 Black" pitchFamily="34" charset="0"/>
                <a:ea typeface="+mj-ea"/>
                <a:cs typeface="+mj-cs"/>
              </a:rPr>
              <a:t>Serbia</a:t>
            </a:r>
            <a:r>
              <a:rPr lang="sr-Latn-CS" sz="20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Arial Black" pitchFamily="34" charset="0"/>
                <a:ea typeface="+mj-ea"/>
                <a:cs typeface="+mj-cs"/>
              </a:rPr>
              <a:t> is a </a:t>
            </a:r>
            <a:r>
              <a:rPr lang="sr-Latn-RS" sz="24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cs typeface="+mn-cs"/>
              </a:rPr>
              <a:t>g</a:t>
            </a:r>
            <a:r>
              <a:rPr lang="en-US" sz="24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cs typeface="+mn-cs"/>
              </a:rPr>
              <a:t>ood place for investments</a:t>
            </a:r>
            <a:r>
              <a:rPr lang="x-none" sz="24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cs typeface="+mn-cs"/>
              </a:rPr>
              <a:t> </a:t>
            </a:r>
            <a:endParaRPr lang="sr-Latn-RS" sz="2400" b="1" spc="10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cs typeface="+mn-cs"/>
            </a:endParaRPr>
          </a:p>
          <a:p>
            <a:pPr indent="-457200" algn="ctr" fontAlgn="auto">
              <a:spcAft>
                <a:spcPts val="0"/>
              </a:spcAft>
              <a:defRPr/>
            </a:pPr>
            <a:r>
              <a:rPr lang="x-none" sz="24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cs typeface="+mn-cs"/>
              </a:rPr>
              <a:t>in exploration and mining </a:t>
            </a:r>
            <a:r>
              <a:rPr lang="en-US" sz="24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cs typeface="+mn-cs"/>
              </a:rPr>
              <a:t>!!!</a:t>
            </a:r>
          </a:p>
        </p:txBody>
      </p:sp>
      <p:sp>
        <p:nvSpPr>
          <p:cNvPr id="7" name="Pravougaonik 6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5" descr="Slika-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24199"/>
            <a:ext cx="4753326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685800" y="4646170"/>
            <a:ext cx="3505200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r>
              <a:rPr lang="en-US" sz="1800" b="1"/>
              <a:t>The North-Eastern Mediterranean Sector of the Tethyan-Eurasian Metallogenic Belt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1000" y="5638800"/>
            <a:ext cx="42672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CS" sz="1600" b="1"/>
              <a:t>Metallogenic units of the Serbia are a part of </a:t>
            </a:r>
          </a:p>
          <a:p>
            <a:r>
              <a:rPr lang="sr-Latn-CS" sz="1600" b="1"/>
              <a:t>regional metallogenic units which extend beyond</a:t>
            </a:r>
          </a:p>
          <a:p>
            <a:r>
              <a:rPr lang="sr-Latn-CS" sz="1600" b="1"/>
              <a:t>the territorial limits of the country.</a:t>
            </a:r>
            <a:endParaRPr lang="en-US" sz="1600" b="1"/>
          </a:p>
        </p:txBody>
      </p:sp>
      <p:sp>
        <p:nvSpPr>
          <p:cNvPr id="6" name="Pravougaonik 5"/>
          <p:cNvSpPr/>
          <p:nvPr/>
        </p:nvSpPr>
        <p:spPr>
          <a:xfrm>
            <a:off x="5257800" y="1524000"/>
            <a:ext cx="3886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000" b="1"/>
              <a:t>ABCD</a:t>
            </a:r>
          </a:p>
          <a:p>
            <a:pPr algn="ctr"/>
            <a:r>
              <a:rPr lang="en-US" sz="1600" b="1"/>
              <a:t>The Alpine–Balkan–Carpathian–Dinaride metallogenic and geodynamic province</a:t>
            </a:r>
          </a:p>
        </p:txBody>
      </p:sp>
      <p:pic>
        <p:nvPicPr>
          <p:cNvPr id="7" name="Slika 6" descr="mapx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15330"/>
            <a:ext cx="5029200" cy="346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81600" y="762000"/>
            <a:ext cx="396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r>
              <a:rPr lang="en-US" sz="2000" b="1"/>
              <a:t>Tethyan-Eurasian</a:t>
            </a:r>
            <a:r>
              <a:rPr lang="sr-Latn-RS" sz="2000" b="1"/>
              <a:t> </a:t>
            </a:r>
            <a:r>
              <a:rPr lang="en-US" sz="2000" b="1"/>
              <a:t>Metallogenic Belt</a:t>
            </a:r>
          </a:p>
        </p:txBody>
      </p:sp>
      <p:sp>
        <p:nvSpPr>
          <p:cNvPr id="9" name="Strelica udesno 8"/>
          <p:cNvSpPr/>
          <p:nvPr/>
        </p:nvSpPr>
        <p:spPr bwMode="auto">
          <a:xfrm rot="10800000">
            <a:off x="5181600" y="11430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Strelica udesno 9"/>
          <p:cNvSpPr/>
          <p:nvPr/>
        </p:nvSpPr>
        <p:spPr bwMode="auto">
          <a:xfrm>
            <a:off x="4038600" y="4876800"/>
            <a:ext cx="457200" cy="304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5791200" y="2438400"/>
            <a:ext cx="2725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>
                <a:solidFill>
                  <a:srgbClr val="002060"/>
                </a:solidFill>
                <a:latin typeface="Arial Narrow" pitchFamily="34" charset="0"/>
              </a:rPr>
              <a:t>Heinrich</a:t>
            </a:r>
            <a:r>
              <a:rPr lang="sr-Cyrl-CS" sz="1600" b="1" i="1">
                <a:solidFill>
                  <a:srgbClr val="002060"/>
                </a:solidFill>
                <a:latin typeface="Arial Narrow" pitchFamily="34" charset="0"/>
              </a:rPr>
              <a:t>,</a:t>
            </a:r>
            <a:r>
              <a:rPr lang="de-DE" sz="1600" b="1" i="1">
                <a:solidFill>
                  <a:srgbClr val="002060"/>
                </a:solidFill>
                <a:latin typeface="Arial Narrow" pitchFamily="34" charset="0"/>
              </a:rPr>
              <a:t> </a:t>
            </a:r>
            <a:r>
              <a:rPr lang="en-US" sz="1600" b="1" i="1">
                <a:solidFill>
                  <a:srgbClr val="002060"/>
                </a:solidFill>
                <a:latin typeface="Arial Narrow" pitchFamily="34" charset="0"/>
              </a:rPr>
              <a:t>Ch.,</a:t>
            </a:r>
            <a:r>
              <a:rPr lang="de-DE" sz="1600" b="1" i="1">
                <a:solidFill>
                  <a:srgbClr val="002060"/>
                </a:solidFill>
                <a:latin typeface="Arial Narrow" pitchFamily="34" charset="0"/>
              </a:rPr>
              <a:t> Neubauer F.</a:t>
            </a:r>
            <a:r>
              <a:rPr lang="sr-Cyrl-CS" sz="1600" b="1" i="1">
                <a:solidFill>
                  <a:srgbClr val="002060"/>
                </a:solidFill>
                <a:latin typeface="Arial Narrow" pitchFamily="34" charset="0"/>
              </a:rPr>
              <a:t>, 2012</a:t>
            </a:r>
            <a:endParaRPr lang="en-US" sz="1600" b="1" i="1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2" name="Pravougaonik 11"/>
          <p:cNvSpPr/>
          <p:nvPr/>
        </p:nvSpPr>
        <p:spPr>
          <a:xfrm>
            <a:off x="6324600" y="1066800"/>
            <a:ext cx="157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>
                <a:solidFill>
                  <a:srgbClr val="002060"/>
                </a:solidFill>
              </a:rPr>
              <a:t>Jankovi</a:t>
            </a:r>
            <a:r>
              <a:rPr lang="sr-Latn-CS" sz="1600" b="1" i="1">
                <a:solidFill>
                  <a:srgbClr val="002060"/>
                </a:solidFill>
              </a:rPr>
              <a:t>ć</a:t>
            </a:r>
            <a:r>
              <a:rPr lang="en-US" sz="1600" b="1" i="1">
                <a:solidFill>
                  <a:srgbClr val="002060"/>
                </a:solidFill>
              </a:rPr>
              <a:t> S</a:t>
            </a:r>
            <a:r>
              <a:rPr lang="sr-Latn-CS" sz="1600" b="1" i="1">
                <a:solidFill>
                  <a:srgbClr val="002060"/>
                </a:solidFill>
              </a:rPr>
              <a:t>.,</a:t>
            </a:r>
            <a:r>
              <a:rPr lang="en-US" sz="1600" b="1" i="1">
                <a:solidFill>
                  <a:srgbClr val="002060"/>
                </a:solidFill>
              </a:rPr>
              <a:t> 1977</a:t>
            </a:r>
            <a:endParaRPr lang="sr-Latn-CS" sz="1600" b="1" i="1">
              <a:solidFill>
                <a:srgbClr val="002060"/>
              </a:solidFill>
            </a:endParaRPr>
          </a:p>
        </p:txBody>
      </p:sp>
      <p:sp>
        <p:nvSpPr>
          <p:cNvPr id="13" name="Pravougaonik 12"/>
          <p:cNvSpPr/>
          <p:nvPr/>
        </p:nvSpPr>
        <p:spPr>
          <a:xfrm>
            <a:off x="1752600" y="4343400"/>
            <a:ext cx="157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>
                <a:solidFill>
                  <a:srgbClr val="002060"/>
                </a:solidFill>
              </a:rPr>
              <a:t>Jankovi</a:t>
            </a:r>
            <a:r>
              <a:rPr lang="sr-Latn-CS" sz="1600" b="1" i="1">
                <a:solidFill>
                  <a:srgbClr val="002060"/>
                </a:solidFill>
              </a:rPr>
              <a:t>ć</a:t>
            </a:r>
            <a:r>
              <a:rPr lang="en-US" sz="1600" b="1" i="1">
                <a:solidFill>
                  <a:srgbClr val="002060"/>
                </a:solidFill>
              </a:rPr>
              <a:t> S</a:t>
            </a:r>
            <a:r>
              <a:rPr lang="sr-Latn-CS" sz="1600" b="1" i="1">
                <a:solidFill>
                  <a:srgbClr val="002060"/>
                </a:solidFill>
              </a:rPr>
              <a:t>.,</a:t>
            </a:r>
            <a:r>
              <a:rPr lang="en-US" sz="1600" b="1" i="1">
                <a:solidFill>
                  <a:srgbClr val="002060"/>
                </a:solidFill>
              </a:rPr>
              <a:t> 1977</a:t>
            </a:r>
            <a:endParaRPr lang="sr-Latn-CS" sz="1600" b="1" i="1">
              <a:solidFill>
                <a:srgbClr val="002060"/>
              </a:solidFill>
            </a:endParaRPr>
          </a:p>
        </p:txBody>
      </p:sp>
      <p:sp>
        <p:nvSpPr>
          <p:cNvPr id="14" name="Pravougaonik 13"/>
          <p:cNvSpPr/>
          <p:nvPr/>
        </p:nvSpPr>
        <p:spPr>
          <a:xfrm>
            <a:off x="5029200" y="76200"/>
            <a:ext cx="411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600"/>
              </a:spcBef>
              <a:buFontTx/>
              <a:buNone/>
            </a:pPr>
            <a:r>
              <a:rPr lang="sr-Latn-RS">
                <a:solidFill>
                  <a:schemeClr val="accent2">
                    <a:lumMod val="50000"/>
                  </a:schemeClr>
                </a:solidFill>
                <a:latin typeface="Impact" panose="020B0806030902050204" pitchFamily="34" charset="0"/>
              </a:rPr>
              <a:t>Metallogenic position</a:t>
            </a:r>
          </a:p>
        </p:txBody>
      </p:sp>
      <p:sp>
        <p:nvSpPr>
          <p:cNvPr id="15" name="Pravougaonik 14"/>
          <p:cNvSpPr/>
          <p:nvPr/>
        </p:nvSpPr>
        <p:spPr bwMode="auto">
          <a:xfrm>
            <a:off x="762000" y="762000"/>
            <a:ext cx="45720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Pravougaonik 15"/>
          <p:cNvSpPr/>
          <p:nvPr/>
        </p:nvSpPr>
        <p:spPr bwMode="auto">
          <a:xfrm>
            <a:off x="6858000" y="4191000"/>
            <a:ext cx="838200" cy="1066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18" name="Prava linija spajanja sa strelicom 17"/>
          <p:cNvCxnSpPr/>
          <p:nvPr/>
        </p:nvCxnSpPr>
        <p:spPr bwMode="auto">
          <a:xfrm>
            <a:off x="1219200" y="1371600"/>
            <a:ext cx="5562600" cy="281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Pravougaonik 16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/>
              <a:t>Geological Survey of Serbia</a:t>
            </a:r>
            <a:endParaRPr lang="sr-Latn-CS" sz="1400"/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5" grpId="0" animBg="1"/>
      <p:bldP spid="6" grpId="0"/>
      <p:bldP spid="8" grpId="0"/>
      <p:bldP spid="9" grpId="0" animBg="1"/>
      <p:bldP spid="10" grpId="0" animBg="1"/>
      <p:bldP spid="11" grpId="0"/>
      <p:bldP spid="12" grpId="0"/>
      <p:bldP spid="13" grpId="0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>
            <a:spLocks noGrp="1"/>
          </p:cNvSpPr>
          <p:nvPr>
            <p:ph idx="1"/>
          </p:nvPr>
        </p:nvSpPr>
        <p:spPr>
          <a:xfrm>
            <a:off x="228600" y="230188"/>
            <a:ext cx="3733800" cy="6170612"/>
          </a:xfrm>
        </p:spPr>
        <p:txBody>
          <a:bodyPr/>
          <a:lstStyle/>
          <a:p>
            <a:pPr algn="ctr" defTabSz="912813">
              <a:lnSpc>
                <a:spcPct val="90000"/>
              </a:lnSpc>
              <a:buFontTx/>
              <a:buNone/>
              <a:defRPr/>
            </a:pPr>
            <a:r>
              <a:rPr lang="en-US" sz="3000" kern="1200">
                <a:solidFill>
                  <a:srgbClr val="FFCC00"/>
                </a:solidFill>
                <a:latin typeface="Franklin Gothic Demi Cond" pitchFamily="34" charset="0"/>
              </a:rPr>
              <a:t>Metallogenic zoning:</a:t>
            </a:r>
          </a:p>
          <a:p>
            <a:pPr defTabSz="912813">
              <a:buFontTx/>
              <a:buNone/>
              <a:defRPr/>
            </a:pPr>
            <a:endParaRPr lang="en-US" sz="180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Tx/>
              <a:buNone/>
              <a:defRPr/>
            </a:pPr>
            <a:endParaRPr lang="en-US" sz="180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 typeface="Wingdings" pitchFamily="2" charset="2"/>
              <a:buChar char="§"/>
              <a:defRPr/>
            </a:pPr>
            <a:r>
              <a:rPr lang="en-US" sz="1800" b="1">
                <a:solidFill>
                  <a:srgbClr val="FFFF00"/>
                </a:solidFill>
                <a:latin typeface="Arial Narrow" pitchFamily="34" charset="0"/>
              </a:rPr>
              <a:t>Dinaric</a:t>
            </a:r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metallogenic province (</a:t>
            </a:r>
            <a:r>
              <a:rPr lang="en-US" sz="1800" b="1">
                <a:solidFill>
                  <a:srgbClr val="FFFF00"/>
                </a:solidFill>
                <a:latin typeface="Arial Narrow" pitchFamily="34" charset="0"/>
              </a:rPr>
              <a:t>DMP</a:t>
            </a: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) covering western part of the Serbia.</a:t>
            </a:r>
          </a:p>
          <a:p>
            <a:pPr defTabSz="912813">
              <a:buFont typeface="Wingdings" pitchFamily="2" charset="2"/>
              <a:buChar char="§"/>
              <a:defRPr/>
            </a:pPr>
            <a:endParaRPr lang="en-US" sz="180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 typeface="Wingdings" pitchFamily="2" charset="2"/>
              <a:buChar char="§"/>
              <a:defRPr/>
            </a:pPr>
            <a:r>
              <a:rPr lang="en-US" sz="1800" b="1">
                <a:solidFill>
                  <a:srgbClr val="FFFF00"/>
                </a:solidFill>
                <a:latin typeface="Arial Narrow" pitchFamily="34" charset="0"/>
              </a:rPr>
              <a:t>Serbo-Macedonian</a:t>
            </a:r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metallogenic province (</a:t>
            </a:r>
            <a:r>
              <a:rPr lang="en-US" sz="1800" b="1">
                <a:solidFill>
                  <a:srgbClr val="FFFF00"/>
                </a:solidFill>
                <a:latin typeface="Arial Narrow" pitchFamily="34" charset="0"/>
              </a:rPr>
              <a:t>SMMP</a:t>
            </a: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) in the central part of the Serbia, covering the terrains of the Vardar zone, the Serbo-Macedonian Mass and eastern part of Dinarides.</a:t>
            </a:r>
          </a:p>
          <a:p>
            <a:pPr defTabSz="912813">
              <a:buFont typeface="Wingdings" pitchFamily="2" charset="2"/>
              <a:buChar char="§"/>
              <a:defRPr/>
            </a:pPr>
            <a:endParaRPr lang="sr-Latn-CS" sz="1800" b="1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 typeface="Wingdings" pitchFamily="2" charset="2"/>
              <a:buChar char="§"/>
              <a:defRPr/>
            </a:pPr>
            <a:r>
              <a:rPr lang="en-US" sz="1800" b="1">
                <a:solidFill>
                  <a:srgbClr val="FFFF00"/>
                </a:solidFill>
                <a:latin typeface="Arial Narrow" pitchFamily="34" charset="0"/>
              </a:rPr>
              <a:t>Carpatho-Balkanian</a:t>
            </a: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 metallogenic province (</a:t>
            </a:r>
            <a:r>
              <a:rPr lang="en-US" sz="1800" b="1">
                <a:solidFill>
                  <a:srgbClr val="FFFF00"/>
                </a:solidFill>
                <a:latin typeface="Arial Narrow" pitchFamily="34" charset="0"/>
              </a:rPr>
              <a:t>CBMP</a:t>
            </a: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) in the north-eastern part of the Serbia.</a:t>
            </a:r>
          </a:p>
          <a:p>
            <a:pPr defTabSz="912813">
              <a:buFont typeface="Wingdings" pitchFamily="2" charset="2"/>
              <a:buChar char="§"/>
              <a:defRPr/>
            </a:pPr>
            <a:endParaRPr lang="en-US" sz="180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 typeface="Wingdings" pitchFamily="2" charset="2"/>
              <a:buChar char="§"/>
              <a:defRPr/>
            </a:pPr>
            <a:r>
              <a:rPr lang="en-US" sz="1800" b="1">
                <a:solidFill>
                  <a:srgbClr val="FFFF00"/>
                </a:solidFill>
                <a:latin typeface="Arial Narrow" pitchFamily="34" charset="0"/>
              </a:rPr>
              <a:t>Dacian</a:t>
            </a: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 metallogenic (</a:t>
            </a:r>
            <a:r>
              <a:rPr lang="en-US" sz="1800" b="1">
                <a:solidFill>
                  <a:srgbClr val="FFFF00"/>
                </a:solidFill>
                <a:latin typeface="Arial Narrow" pitchFamily="34" charset="0"/>
              </a:rPr>
              <a:t>DcMP</a:t>
            </a: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) province that include an extremely small area in the far north-eastern part of Serbia.</a:t>
            </a:r>
          </a:p>
        </p:txBody>
      </p:sp>
      <p:pic>
        <p:nvPicPr>
          <p:cNvPr id="33795" name="Content Placeholder 4" descr="Figure-3.jpg"/>
          <p:cNvPicPr>
            <a:picLocks noChangeAspect="1"/>
          </p:cNvPicPr>
          <p:nvPr/>
        </p:nvPicPr>
        <p:blipFill>
          <a:blip r:embed="rId3" cstate="print"/>
          <a:srcRect t="2222"/>
          <a:stretch>
            <a:fillRect/>
          </a:stretch>
        </p:blipFill>
        <p:spPr bwMode="auto">
          <a:xfrm>
            <a:off x="4064000" y="0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Freeform 3"/>
          <p:cNvSpPr>
            <a:spLocks noChangeArrowheads="1"/>
          </p:cNvSpPr>
          <p:nvPr/>
        </p:nvSpPr>
        <p:spPr bwMode="auto">
          <a:xfrm>
            <a:off x="4883150" y="3443288"/>
            <a:ext cx="2441575" cy="3297237"/>
          </a:xfrm>
          <a:custGeom>
            <a:avLst/>
            <a:gdLst>
              <a:gd name="T0" fmla="*/ 2441371 w 2441643"/>
              <a:gd name="T1" fmla="*/ 3295917 h 3297677"/>
              <a:gd name="T2" fmla="*/ 2383013 w 2441643"/>
              <a:gd name="T3" fmla="*/ 3140362 h 3297677"/>
              <a:gd name="T4" fmla="*/ 2285745 w 2441643"/>
              <a:gd name="T5" fmla="*/ 2965353 h 3297677"/>
              <a:gd name="T6" fmla="*/ 2052309 w 2441643"/>
              <a:gd name="T7" fmla="*/ 2848685 h 3297677"/>
              <a:gd name="T8" fmla="*/ 1916138 w 2441643"/>
              <a:gd name="T9" fmla="*/ 2761185 h 3297677"/>
              <a:gd name="T10" fmla="*/ 1848052 w 2441643"/>
              <a:gd name="T11" fmla="*/ 2644516 h 3297677"/>
              <a:gd name="T12" fmla="*/ 1809146 w 2441643"/>
              <a:gd name="T13" fmla="*/ 2479234 h 3297677"/>
              <a:gd name="T14" fmla="*/ 1741060 w 2441643"/>
              <a:gd name="T15" fmla="*/ 2372284 h 3297677"/>
              <a:gd name="T16" fmla="*/ 1643796 w 2441643"/>
              <a:gd name="T17" fmla="*/ 2207002 h 3297677"/>
              <a:gd name="T18" fmla="*/ 1634068 w 2441643"/>
              <a:gd name="T19" fmla="*/ 2002831 h 3297677"/>
              <a:gd name="T20" fmla="*/ 1565982 w 2441643"/>
              <a:gd name="T21" fmla="*/ 1837549 h 3297677"/>
              <a:gd name="T22" fmla="*/ 1371449 w 2441643"/>
              <a:gd name="T23" fmla="*/ 1691714 h 3297677"/>
              <a:gd name="T24" fmla="*/ 1235278 w 2441643"/>
              <a:gd name="T25" fmla="*/ 1468098 h 3297677"/>
              <a:gd name="T26" fmla="*/ 1186644 w 2441643"/>
              <a:gd name="T27" fmla="*/ 1302816 h 3297677"/>
              <a:gd name="T28" fmla="*/ 1118558 w 2441643"/>
              <a:gd name="T29" fmla="*/ 1225035 h 3297677"/>
              <a:gd name="T30" fmla="*/ 1021292 w 2441643"/>
              <a:gd name="T31" fmla="*/ 1069476 h 3297677"/>
              <a:gd name="T32" fmla="*/ 924028 w 2441643"/>
              <a:gd name="T33" fmla="*/ 777797 h 3297677"/>
              <a:gd name="T34" fmla="*/ 924028 w 2441643"/>
              <a:gd name="T35" fmla="*/ 709744 h 3297677"/>
              <a:gd name="T36" fmla="*/ 1001837 w 2441643"/>
              <a:gd name="T37" fmla="*/ 612517 h 3297677"/>
              <a:gd name="T38" fmla="*/ 1001837 w 2441643"/>
              <a:gd name="T39" fmla="*/ 515290 h 3297677"/>
              <a:gd name="T40" fmla="*/ 943479 w 2441643"/>
              <a:gd name="T41" fmla="*/ 447233 h 3297677"/>
              <a:gd name="T42" fmla="*/ 787853 w 2441643"/>
              <a:gd name="T43" fmla="*/ 379179 h 3297677"/>
              <a:gd name="T44" fmla="*/ 583596 w 2441643"/>
              <a:gd name="T45" fmla="*/ 281951 h 3297677"/>
              <a:gd name="T46" fmla="*/ 427969 w 2441643"/>
              <a:gd name="T47" fmla="*/ 223617 h 3297677"/>
              <a:gd name="T48" fmla="*/ 175078 w 2441643"/>
              <a:gd name="T49" fmla="*/ 116668 h 3297677"/>
              <a:gd name="T50" fmla="*/ 0 w 2441643"/>
              <a:gd name="T51" fmla="*/ 0 h 329767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41643"/>
              <a:gd name="T79" fmla="*/ 0 h 3297677"/>
              <a:gd name="T80" fmla="*/ 2441643 w 2441643"/>
              <a:gd name="T81" fmla="*/ 3297677 h 329767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41643" h="3297677">
                <a:moveTo>
                  <a:pt x="2441643" y="3297677"/>
                </a:moveTo>
                <a:cubicBezTo>
                  <a:pt x="2425430" y="3247417"/>
                  <a:pt x="2409217" y="3197158"/>
                  <a:pt x="2383277" y="3142035"/>
                </a:cubicBezTo>
                <a:cubicBezTo>
                  <a:pt x="2357337" y="3086912"/>
                  <a:pt x="2341124" y="3015575"/>
                  <a:pt x="2286000" y="2966937"/>
                </a:cubicBezTo>
                <a:cubicBezTo>
                  <a:pt x="2230877" y="2918299"/>
                  <a:pt x="2114144" y="2884252"/>
                  <a:pt x="2052536" y="2850205"/>
                </a:cubicBezTo>
                <a:cubicBezTo>
                  <a:pt x="1990928" y="2816158"/>
                  <a:pt x="1950396" y="2796703"/>
                  <a:pt x="1916349" y="2762656"/>
                </a:cubicBezTo>
                <a:cubicBezTo>
                  <a:pt x="1882302" y="2728609"/>
                  <a:pt x="1866089" y="2692941"/>
                  <a:pt x="1848255" y="2645924"/>
                </a:cubicBezTo>
                <a:cubicBezTo>
                  <a:pt x="1830421" y="2598907"/>
                  <a:pt x="1827179" y="2525950"/>
                  <a:pt x="1809345" y="2480554"/>
                </a:cubicBezTo>
                <a:cubicBezTo>
                  <a:pt x="1791511" y="2435158"/>
                  <a:pt x="1768813" y="2418945"/>
                  <a:pt x="1741251" y="2373549"/>
                </a:cubicBezTo>
                <a:cubicBezTo>
                  <a:pt x="1713689" y="2328153"/>
                  <a:pt x="1661809" y="2269787"/>
                  <a:pt x="1643975" y="2208179"/>
                </a:cubicBezTo>
                <a:cubicBezTo>
                  <a:pt x="1626141" y="2146571"/>
                  <a:pt x="1647217" y="2065507"/>
                  <a:pt x="1634247" y="2003898"/>
                </a:cubicBezTo>
                <a:cubicBezTo>
                  <a:pt x="1621277" y="1942289"/>
                  <a:pt x="1609928" y="1890409"/>
                  <a:pt x="1566153" y="1838528"/>
                </a:cubicBezTo>
                <a:cubicBezTo>
                  <a:pt x="1522379" y="1786647"/>
                  <a:pt x="1426723" y="1754222"/>
                  <a:pt x="1371600" y="1692613"/>
                </a:cubicBezTo>
                <a:cubicBezTo>
                  <a:pt x="1316477" y="1631005"/>
                  <a:pt x="1266217" y="1533728"/>
                  <a:pt x="1235413" y="1468877"/>
                </a:cubicBezTo>
                <a:cubicBezTo>
                  <a:pt x="1204609" y="1404026"/>
                  <a:pt x="1206230" y="1344039"/>
                  <a:pt x="1186775" y="1303507"/>
                </a:cubicBezTo>
                <a:cubicBezTo>
                  <a:pt x="1167320" y="1262975"/>
                  <a:pt x="1146243" y="1264596"/>
                  <a:pt x="1118681" y="1225686"/>
                </a:cubicBezTo>
                <a:cubicBezTo>
                  <a:pt x="1091119" y="1186776"/>
                  <a:pt x="1053830" y="1144622"/>
                  <a:pt x="1021404" y="1070043"/>
                </a:cubicBezTo>
                <a:cubicBezTo>
                  <a:pt x="988978" y="995464"/>
                  <a:pt x="940341" y="838200"/>
                  <a:pt x="924128" y="778213"/>
                </a:cubicBezTo>
                <a:cubicBezTo>
                  <a:pt x="907915" y="718226"/>
                  <a:pt x="911158" y="737682"/>
                  <a:pt x="924128" y="710120"/>
                </a:cubicBezTo>
                <a:cubicBezTo>
                  <a:pt x="937098" y="682558"/>
                  <a:pt x="988979" y="645269"/>
                  <a:pt x="1001949" y="612843"/>
                </a:cubicBezTo>
                <a:cubicBezTo>
                  <a:pt x="1014919" y="580417"/>
                  <a:pt x="1011677" y="543128"/>
                  <a:pt x="1001949" y="515566"/>
                </a:cubicBezTo>
                <a:cubicBezTo>
                  <a:pt x="992221" y="488004"/>
                  <a:pt x="979251" y="470171"/>
                  <a:pt x="943583" y="447473"/>
                </a:cubicBezTo>
                <a:cubicBezTo>
                  <a:pt x="907915" y="424775"/>
                  <a:pt x="847928" y="406941"/>
                  <a:pt x="787941" y="379379"/>
                </a:cubicBezTo>
                <a:cubicBezTo>
                  <a:pt x="727954" y="351817"/>
                  <a:pt x="643647" y="308043"/>
                  <a:pt x="583660" y="282103"/>
                </a:cubicBezTo>
                <a:cubicBezTo>
                  <a:pt x="523673" y="256163"/>
                  <a:pt x="496111" y="251299"/>
                  <a:pt x="428017" y="223737"/>
                </a:cubicBezTo>
                <a:cubicBezTo>
                  <a:pt x="359923" y="196175"/>
                  <a:pt x="246434" y="154021"/>
                  <a:pt x="175098" y="116732"/>
                </a:cubicBezTo>
                <a:cubicBezTo>
                  <a:pt x="103762" y="79443"/>
                  <a:pt x="51881" y="39721"/>
                  <a:pt x="0" y="0"/>
                </a:cubicBezTo>
              </a:path>
            </a:pathLst>
          </a:custGeom>
          <a:noFill/>
          <a:ln w="57150" cmpd="dbl" algn="ctr">
            <a:solidFill>
              <a:srgbClr val="42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/>
          </a:p>
        </p:txBody>
      </p:sp>
      <p:sp>
        <p:nvSpPr>
          <p:cNvPr id="33797" name="Freeform 4"/>
          <p:cNvSpPr>
            <a:spLocks noChangeArrowheads="1"/>
          </p:cNvSpPr>
          <p:nvPr/>
        </p:nvSpPr>
        <p:spPr bwMode="auto">
          <a:xfrm>
            <a:off x="7419975" y="2363788"/>
            <a:ext cx="1665288" cy="3608387"/>
          </a:xfrm>
          <a:custGeom>
            <a:avLst/>
            <a:gdLst>
              <a:gd name="T0" fmla="*/ 1665999 w 1665051"/>
              <a:gd name="T1" fmla="*/ 3606659 h 3608962"/>
              <a:gd name="T2" fmla="*/ 1549200 w 1665051"/>
              <a:gd name="T3" fmla="*/ 3509445 h 3608962"/>
              <a:gd name="T4" fmla="*/ 1451871 w 1665051"/>
              <a:gd name="T5" fmla="*/ 3431673 h 3608962"/>
              <a:gd name="T6" fmla="*/ 1335071 w 1665051"/>
              <a:gd name="T7" fmla="*/ 3363626 h 3608962"/>
              <a:gd name="T8" fmla="*/ 1257205 w 1665051"/>
              <a:gd name="T9" fmla="*/ 3246967 h 3608962"/>
              <a:gd name="T10" fmla="*/ 1169608 w 1665051"/>
              <a:gd name="T11" fmla="*/ 3120587 h 3608962"/>
              <a:gd name="T12" fmla="*/ 1091742 w 1665051"/>
              <a:gd name="T13" fmla="*/ 3033095 h 3608962"/>
              <a:gd name="T14" fmla="*/ 1033341 w 1665051"/>
              <a:gd name="T15" fmla="*/ 2926162 h 3608962"/>
              <a:gd name="T16" fmla="*/ 974943 w 1665051"/>
              <a:gd name="T17" fmla="*/ 2809503 h 3608962"/>
              <a:gd name="T18" fmla="*/ 897078 w 1665051"/>
              <a:gd name="T19" fmla="*/ 2751176 h 3608962"/>
              <a:gd name="T20" fmla="*/ 848412 w 1665051"/>
              <a:gd name="T21" fmla="*/ 2692843 h 3608962"/>
              <a:gd name="T22" fmla="*/ 780278 w 1665051"/>
              <a:gd name="T23" fmla="*/ 2644237 h 3608962"/>
              <a:gd name="T24" fmla="*/ 702413 w 1665051"/>
              <a:gd name="T25" fmla="*/ 2556743 h 3608962"/>
              <a:gd name="T26" fmla="*/ 634279 w 1665051"/>
              <a:gd name="T27" fmla="*/ 2449810 h 3608962"/>
              <a:gd name="T28" fmla="*/ 546682 w 1665051"/>
              <a:gd name="T29" fmla="*/ 2284544 h 3608962"/>
              <a:gd name="T30" fmla="*/ 478549 w 1665051"/>
              <a:gd name="T31" fmla="*/ 2187332 h 3608962"/>
              <a:gd name="T32" fmla="*/ 400683 w 1665051"/>
              <a:gd name="T33" fmla="*/ 2109558 h 3608962"/>
              <a:gd name="T34" fmla="*/ 410415 w 1665051"/>
              <a:gd name="T35" fmla="*/ 1934573 h 3608962"/>
              <a:gd name="T36" fmla="*/ 361749 w 1665051"/>
              <a:gd name="T37" fmla="*/ 1759586 h 3608962"/>
              <a:gd name="T38" fmla="*/ 283883 w 1665051"/>
              <a:gd name="T39" fmla="*/ 1652650 h 3608962"/>
              <a:gd name="T40" fmla="*/ 186555 w 1665051"/>
              <a:gd name="T41" fmla="*/ 1565157 h 3608962"/>
              <a:gd name="T42" fmla="*/ 108686 w 1665051"/>
              <a:gd name="T43" fmla="*/ 1458221 h 3608962"/>
              <a:gd name="T44" fmla="*/ 79487 w 1665051"/>
              <a:gd name="T45" fmla="*/ 1419335 h 3608962"/>
              <a:gd name="T46" fmla="*/ 108686 w 1665051"/>
              <a:gd name="T47" fmla="*/ 1370728 h 3608962"/>
              <a:gd name="T48" fmla="*/ 30820 w 1665051"/>
              <a:gd name="T49" fmla="*/ 1186019 h 3608962"/>
              <a:gd name="T50" fmla="*/ 11357 w 1665051"/>
              <a:gd name="T51" fmla="*/ 1030476 h 3608962"/>
              <a:gd name="T52" fmla="*/ 1621 w 1665051"/>
              <a:gd name="T53" fmla="*/ 865210 h 3608962"/>
              <a:gd name="T54" fmla="*/ 21089 w 1665051"/>
              <a:gd name="T55" fmla="*/ 758274 h 3608962"/>
              <a:gd name="T56" fmla="*/ 50288 w 1665051"/>
              <a:gd name="T57" fmla="*/ 593012 h 3608962"/>
              <a:gd name="T58" fmla="*/ 60023 w 1665051"/>
              <a:gd name="T59" fmla="*/ 554125 h 3608962"/>
              <a:gd name="T60" fmla="*/ 108686 w 1665051"/>
              <a:gd name="T61" fmla="*/ 524958 h 3608962"/>
              <a:gd name="T62" fmla="*/ 186555 w 1665051"/>
              <a:gd name="T63" fmla="*/ 388859 h 3608962"/>
              <a:gd name="T64" fmla="*/ 225485 w 1665051"/>
              <a:gd name="T65" fmla="*/ 243036 h 3608962"/>
              <a:gd name="T66" fmla="*/ 225485 w 1665051"/>
              <a:gd name="T67" fmla="*/ 0 h 36089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665051"/>
              <a:gd name="T103" fmla="*/ 0 h 3608962"/>
              <a:gd name="T104" fmla="*/ 1665051 w 1665051"/>
              <a:gd name="T105" fmla="*/ 3608962 h 360896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665051" h="3608962">
                <a:moveTo>
                  <a:pt x="1665051" y="3608962"/>
                </a:moveTo>
                <a:lnTo>
                  <a:pt x="1548319" y="3511685"/>
                </a:lnTo>
                <a:cubicBezTo>
                  <a:pt x="1512651" y="3482502"/>
                  <a:pt x="1486711" y="3458183"/>
                  <a:pt x="1451043" y="3433864"/>
                </a:cubicBezTo>
                <a:cubicBezTo>
                  <a:pt x="1415375" y="3409545"/>
                  <a:pt x="1366737" y="3396574"/>
                  <a:pt x="1334311" y="3365770"/>
                </a:cubicBezTo>
                <a:cubicBezTo>
                  <a:pt x="1301885" y="3334966"/>
                  <a:pt x="1284051" y="3289571"/>
                  <a:pt x="1256489" y="3249039"/>
                </a:cubicBezTo>
                <a:cubicBezTo>
                  <a:pt x="1228927" y="3208507"/>
                  <a:pt x="1196502" y="3158247"/>
                  <a:pt x="1168940" y="3122579"/>
                </a:cubicBezTo>
                <a:cubicBezTo>
                  <a:pt x="1141378" y="3086911"/>
                  <a:pt x="1113817" y="3067455"/>
                  <a:pt x="1091119" y="3035030"/>
                </a:cubicBezTo>
                <a:cubicBezTo>
                  <a:pt x="1068421" y="3002605"/>
                  <a:pt x="1052208" y="2965315"/>
                  <a:pt x="1032753" y="2928026"/>
                </a:cubicBezTo>
                <a:cubicBezTo>
                  <a:pt x="1013298" y="2890737"/>
                  <a:pt x="997085" y="2840477"/>
                  <a:pt x="974387" y="2811294"/>
                </a:cubicBezTo>
                <a:cubicBezTo>
                  <a:pt x="951689" y="2782111"/>
                  <a:pt x="917643" y="2772383"/>
                  <a:pt x="896566" y="2752928"/>
                </a:cubicBezTo>
                <a:cubicBezTo>
                  <a:pt x="875490" y="2733473"/>
                  <a:pt x="867383" y="2712396"/>
                  <a:pt x="847928" y="2694562"/>
                </a:cubicBezTo>
                <a:cubicBezTo>
                  <a:pt x="828473" y="2676728"/>
                  <a:pt x="804153" y="2668622"/>
                  <a:pt x="779834" y="2645924"/>
                </a:cubicBezTo>
                <a:cubicBezTo>
                  <a:pt x="755515" y="2623226"/>
                  <a:pt x="726332" y="2590801"/>
                  <a:pt x="702013" y="2558375"/>
                </a:cubicBezTo>
                <a:cubicBezTo>
                  <a:pt x="677694" y="2525949"/>
                  <a:pt x="659859" y="2496766"/>
                  <a:pt x="633919" y="2451370"/>
                </a:cubicBezTo>
                <a:cubicBezTo>
                  <a:pt x="607979" y="2405974"/>
                  <a:pt x="572310" y="2329774"/>
                  <a:pt x="546370" y="2286000"/>
                </a:cubicBezTo>
                <a:cubicBezTo>
                  <a:pt x="520430" y="2242226"/>
                  <a:pt x="502596" y="2217907"/>
                  <a:pt x="478277" y="2188724"/>
                </a:cubicBezTo>
                <a:cubicBezTo>
                  <a:pt x="453958" y="2159541"/>
                  <a:pt x="411804" y="2153055"/>
                  <a:pt x="400455" y="2110902"/>
                </a:cubicBezTo>
                <a:cubicBezTo>
                  <a:pt x="389106" y="2068749"/>
                  <a:pt x="416668" y="1994171"/>
                  <a:pt x="410183" y="1935805"/>
                </a:cubicBezTo>
                <a:cubicBezTo>
                  <a:pt x="403698" y="1877439"/>
                  <a:pt x="382622" y="1807724"/>
                  <a:pt x="361545" y="1760707"/>
                </a:cubicBezTo>
                <a:cubicBezTo>
                  <a:pt x="340468" y="1713690"/>
                  <a:pt x="312906" y="1686128"/>
                  <a:pt x="283723" y="1653702"/>
                </a:cubicBezTo>
                <a:cubicBezTo>
                  <a:pt x="254540" y="1621276"/>
                  <a:pt x="215630" y="1598578"/>
                  <a:pt x="186447" y="1566153"/>
                </a:cubicBezTo>
                <a:cubicBezTo>
                  <a:pt x="157264" y="1533728"/>
                  <a:pt x="126460" y="1483468"/>
                  <a:pt x="108626" y="1459149"/>
                </a:cubicBezTo>
                <a:cubicBezTo>
                  <a:pt x="90792" y="1434830"/>
                  <a:pt x="79443" y="1434830"/>
                  <a:pt x="79443" y="1420239"/>
                </a:cubicBezTo>
                <a:cubicBezTo>
                  <a:pt x="79443" y="1405648"/>
                  <a:pt x="116733" y="1410511"/>
                  <a:pt x="108626" y="1371600"/>
                </a:cubicBezTo>
                <a:cubicBezTo>
                  <a:pt x="100519" y="1332689"/>
                  <a:pt x="47017" y="1243520"/>
                  <a:pt x="30804" y="1186775"/>
                </a:cubicBezTo>
                <a:cubicBezTo>
                  <a:pt x="14591" y="1130030"/>
                  <a:pt x="16213" y="1084634"/>
                  <a:pt x="11349" y="1031132"/>
                </a:cubicBezTo>
                <a:cubicBezTo>
                  <a:pt x="6485" y="977630"/>
                  <a:pt x="0" y="911158"/>
                  <a:pt x="1621" y="865762"/>
                </a:cubicBezTo>
                <a:cubicBezTo>
                  <a:pt x="3242" y="820366"/>
                  <a:pt x="12971" y="804154"/>
                  <a:pt x="21077" y="758758"/>
                </a:cubicBezTo>
                <a:cubicBezTo>
                  <a:pt x="29183" y="713362"/>
                  <a:pt x="43775" y="627435"/>
                  <a:pt x="50260" y="593388"/>
                </a:cubicBezTo>
                <a:cubicBezTo>
                  <a:pt x="56745" y="559341"/>
                  <a:pt x="50259" y="565826"/>
                  <a:pt x="59987" y="554477"/>
                </a:cubicBezTo>
                <a:cubicBezTo>
                  <a:pt x="69715" y="543128"/>
                  <a:pt x="87549" y="552856"/>
                  <a:pt x="108626" y="525294"/>
                </a:cubicBezTo>
                <a:cubicBezTo>
                  <a:pt x="129703" y="497732"/>
                  <a:pt x="166992" y="436124"/>
                  <a:pt x="186447" y="389107"/>
                </a:cubicBezTo>
                <a:cubicBezTo>
                  <a:pt x="205902" y="342090"/>
                  <a:pt x="218872" y="308043"/>
                  <a:pt x="225357" y="243192"/>
                </a:cubicBezTo>
                <a:cubicBezTo>
                  <a:pt x="231842" y="178341"/>
                  <a:pt x="228599" y="89170"/>
                  <a:pt x="225357" y="0"/>
                </a:cubicBezTo>
              </a:path>
            </a:pathLst>
          </a:custGeom>
          <a:noFill/>
          <a:ln w="57150" cmpd="dbl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/>
          </a:p>
        </p:txBody>
      </p:sp>
      <p:sp>
        <p:nvSpPr>
          <p:cNvPr id="33798" name="Freeform 5"/>
          <p:cNvSpPr>
            <a:spLocks noChangeArrowheads="1"/>
          </p:cNvSpPr>
          <p:nvPr/>
        </p:nvSpPr>
        <p:spPr bwMode="auto">
          <a:xfrm>
            <a:off x="8450263" y="2305050"/>
            <a:ext cx="615950" cy="1781175"/>
          </a:xfrm>
          <a:custGeom>
            <a:avLst/>
            <a:gdLst>
              <a:gd name="T0" fmla="*/ 615545 w 616085"/>
              <a:gd name="T1" fmla="*/ 1784218 h 1780162"/>
              <a:gd name="T2" fmla="*/ 508632 w 616085"/>
              <a:gd name="T3" fmla="*/ 1715968 h 1780162"/>
              <a:gd name="T4" fmla="*/ 382285 w 616085"/>
              <a:gd name="T5" fmla="*/ 1667220 h 1780162"/>
              <a:gd name="T6" fmla="*/ 285094 w 616085"/>
              <a:gd name="T7" fmla="*/ 1520973 h 1780162"/>
              <a:gd name="T8" fmla="*/ 197623 w 616085"/>
              <a:gd name="T9" fmla="*/ 1316226 h 1780162"/>
              <a:gd name="T10" fmla="*/ 129590 w 616085"/>
              <a:gd name="T11" fmla="*/ 1130980 h 1780162"/>
              <a:gd name="T12" fmla="*/ 32397 w 616085"/>
              <a:gd name="T13" fmla="*/ 945733 h 1780162"/>
              <a:gd name="T14" fmla="*/ 3238 w 616085"/>
              <a:gd name="T15" fmla="*/ 711737 h 1780162"/>
              <a:gd name="T16" fmla="*/ 51836 w 616085"/>
              <a:gd name="T17" fmla="*/ 409494 h 1780162"/>
              <a:gd name="T18" fmla="*/ 158745 w 616085"/>
              <a:gd name="T19" fmla="*/ 0 h 17801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16085"/>
              <a:gd name="T31" fmla="*/ 0 h 1780162"/>
              <a:gd name="T32" fmla="*/ 616085 w 616085"/>
              <a:gd name="T33" fmla="*/ 1780162 h 178016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16085" h="1780162">
                <a:moveTo>
                  <a:pt x="616085" y="1780162"/>
                </a:moveTo>
                <a:cubicBezTo>
                  <a:pt x="582038" y="1755842"/>
                  <a:pt x="547991" y="1731523"/>
                  <a:pt x="509080" y="1712068"/>
                </a:cubicBezTo>
                <a:cubicBezTo>
                  <a:pt x="470169" y="1692613"/>
                  <a:pt x="419910" y="1695855"/>
                  <a:pt x="382621" y="1663430"/>
                </a:cubicBezTo>
                <a:cubicBezTo>
                  <a:pt x="345332" y="1631005"/>
                  <a:pt x="316148" y="1575881"/>
                  <a:pt x="285344" y="1517515"/>
                </a:cubicBezTo>
                <a:cubicBezTo>
                  <a:pt x="254540" y="1459149"/>
                  <a:pt x="223735" y="1378085"/>
                  <a:pt x="197795" y="1313234"/>
                </a:cubicBezTo>
                <a:cubicBezTo>
                  <a:pt x="171855" y="1248383"/>
                  <a:pt x="157264" y="1190018"/>
                  <a:pt x="129702" y="1128409"/>
                </a:cubicBezTo>
                <a:cubicBezTo>
                  <a:pt x="102140" y="1066800"/>
                  <a:pt x="53502" y="1013298"/>
                  <a:pt x="32425" y="943583"/>
                </a:cubicBezTo>
                <a:cubicBezTo>
                  <a:pt x="11348" y="873868"/>
                  <a:pt x="0" y="799289"/>
                  <a:pt x="3242" y="710119"/>
                </a:cubicBezTo>
                <a:cubicBezTo>
                  <a:pt x="6484" y="620949"/>
                  <a:pt x="25940" y="526915"/>
                  <a:pt x="51880" y="408562"/>
                </a:cubicBezTo>
                <a:cubicBezTo>
                  <a:pt x="77820" y="290209"/>
                  <a:pt x="118352" y="145104"/>
                  <a:pt x="158885" y="0"/>
                </a:cubicBezTo>
              </a:path>
            </a:pathLst>
          </a:custGeom>
          <a:noFill/>
          <a:ln w="57150" cmpd="dbl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4817424" y="3200400"/>
            <a:ext cx="2650176" cy="3756561"/>
          </a:xfrm>
          <a:custGeom>
            <a:avLst/>
            <a:gdLst>
              <a:gd name="connsiteX0" fmla="*/ 775854 w 2551215"/>
              <a:gd name="connsiteY0" fmla="*/ 3489366 h 3756561"/>
              <a:gd name="connsiteX1" fmla="*/ 787729 w 2551215"/>
              <a:gd name="connsiteY1" fmla="*/ 1909948 h 3756561"/>
              <a:gd name="connsiteX2" fmla="*/ 787729 w 2551215"/>
              <a:gd name="connsiteY2" fmla="*/ 1874322 h 3756561"/>
              <a:gd name="connsiteX3" fmla="*/ 740228 w 2551215"/>
              <a:gd name="connsiteY3" fmla="*/ 1874322 h 3756561"/>
              <a:gd name="connsiteX4" fmla="*/ 110836 w 2551215"/>
              <a:gd name="connsiteY4" fmla="*/ 1874322 h 3756561"/>
              <a:gd name="connsiteX5" fmla="*/ 75210 w 2551215"/>
              <a:gd name="connsiteY5" fmla="*/ 1874322 h 3756561"/>
              <a:gd name="connsiteX6" fmla="*/ 75210 w 2551215"/>
              <a:gd name="connsiteY6" fmla="*/ 1838696 h 3756561"/>
              <a:gd name="connsiteX7" fmla="*/ 63334 w 2551215"/>
              <a:gd name="connsiteY7" fmla="*/ 271153 h 3756561"/>
              <a:gd name="connsiteX8" fmla="*/ 75210 w 2551215"/>
              <a:gd name="connsiteY8" fmla="*/ 211776 h 3756561"/>
              <a:gd name="connsiteX9" fmla="*/ 146462 w 2551215"/>
              <a:gd name="connsiteY9" fmla="*/ 259278 h 3756561"/>
              <a:gd name="connsiteX10" fmla="*/ 336467 w 2551215"/>
              <a:gd name="connsiteY10" fmla="*/ 378031 h 3756561"/>
              <a:gd name="connsiteX11" fmla="*/ 609599 w 2551215"/>
              <a:gd name="connsiteY11" fmla="*/ 461158 h 3756561"/>
              <a:gd name="connsiteX12" fmla="*/ 847106 w 2551215"/>
              <a:gd name="connsiteY12" fmla="*/ 579912 h 3756561"/>
              <a:gd name="connsiteX13" fmla="*/ 1013360 w 2551215"/>
              <a:gd name="connsiteY13" fmla="*/ 651163 h 3756561"/>
              <a:gd name="connsiteX14" fmla="*/ 1096488 w 2551215"/>
              <a:gd name="connsiteY14" fmla="*/ 758041 h 3756561"/>
              <a:gd name="connsiteX15" fmla="*/ 1048986 w 2551215"/>
              <a:gd name="connsiteY15" fmla="*/ 876795 h 3756561"/>
              <a:gd name="connsiteX16" fmla="*/ 1001485 w 2551215"/>
              <a:gd name="connsiteY16" fmla="*/ 948047 h 3756561"/>
              <a:gd name="connsiteX17" fmla="*/ 1048986 w 2551215"/>
              <a:gd name="connsiteY17" fmla="*/ 1138052 h 3756561"/>
              <a:gd name="connsiteX18" fmla="*/ 1132114 w 2551215"/>
              <a:gd name="connsiteY18" fmla="*/ 1328057 h 3756561"/>
              <a:gd name="connsiteX19" fmla="*/ 1238992 w 2551215"/>
              <a:gd name="connsiteY19" fmla="*/ 1494312 h 3756561"/>
              <a:gd name="connsiteX20" fmla="*/ 1286493 w 2551215"/>
              <a:gd name="connsiteY20" fmla="*/ 1553688 h 3756561"/>
              <a:gd name="connsiteX21" fmla="*/ 1310244 w 2551215"/>
              <a:gd name="connsiteY21" fmla="*/ 1696192 h 3756561"/>
              <a:gd name="connsiteX22" fmla="*/ 1440872 w 2551215"/>
              <a:gd name="connsiteY22" fmla="*/ 1874322 h 3756561"/>
              <a:gd name="connsiteX23" fmla="*/ 1535875 w 2551215"/>
              <a:gd name="connsiteY23" fmla="*/ 1993075 h 3756561"/>
              <a:gd name="connsiteX24" fmla="*/ 1690254 w 2551215"/>
              <a:gd name="connsiteY24" fmla="*/ 2088078 h 3756561"/>
              <a:gd name="connsiteX25" fmla="*/ 1702129 w 2551215"/>
              <a:gd name="connsiteY25" fmla="*/ 2242457 h 3756561"/>
              <a:gd name="connsiteX26" fmla="*/ 1725880 w 2551215"/>
              <a:gd name="connsiteY26" fmla="*/ 2396836 h 3756561"/>
              <a:gd name="connsiteX27" fmla="*/ 1820882 w 2551215"/>
              <a:gd name="connsiteY27" fmla="*/ 2574966 h 3756561"/>
              <a:gd name="connsiteX28" fmla="*/ 1904010 w 2551215"/>
              <a:gd name="connsiteY28" fmla="*/ 2717470 h 3756561"/>
              <a:gd name="connsiteX29" fmla="*/ 1939636 w 2551215"/>
              <a:gd name="connsiteY29" fmla="*/ 2895600 h 3756561"/>
              <a:gd name="connsiteX30" fmla="*/ 1999012 w 2551215"/>
              <a:gd name="connsiteY30" fmla="*/ 2990602 h 3756561"/>
              <a:gd name="connsiteX31" fmla="*/ 2331521 w 2551215"/>
              <a:gd name="connsiteY31" fmla="*/ 3144982 h 3756561"/>
              <a:gd name="connsiteX32" fmla="*/ 2426524 w 2551215"/>
              <a:gd name="connsiteY32" fmla="*/ 3228109 h 3756561"/>
              <a:gd name="connsiteX33" fmla="*/ 2497776 w 2551215"/>
              <a:gd name="connsiteY33" fmla="*/ 3394363 h 3756561"/>
              <a:gd name="connsiteX34" fmla="*/ 2533402 w 2551215"/>
              <a:gd name="connsiteY34" fmla="*/ 3477491 h 3756561"/>
              <a:gd name="connsiteX35" fmla="*/ 2545277 w 2551215"/>
              <a:gd name="connsiteY35" fmla="*/ 3536867 h 3756561"/>
              <a:gd name="connsiteX36" fmla="*/ 2497776 w 2551215"/>
              <a:gd name="connsiteY36" fmla="*/ 3536867 h 3756561"/>
              <a:gd name="connsiteX37" fmla="*/ 894607 w 2551215"/>
              <a:gd name="connsiteY37" fmla="*/ 3513117 h 3756561"/>
              <a:gd name="connsiteX38" fmla="*/ 775854 w 2551215"/>
              <a:gd name="connsiteY38" fmla="*/ 3489366 h 3756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551215" h="3756561">
                <a:moveTo>
                  <a:pt x="775854" y="3489366"/>
                </a:moveTo>
                <a:cubicBezTo>
                  <a:pt x="758041" y="3222171"/>
                  <a:pt x="785750" y="2179122"/>
                  <a:pt x="787729" y="1909948"/>
                </a:cubicBezTo>
                <a:cubicBezTo>
                  <a:pt x="789708" y="1640774"/>
                  <a:pt x="795646" y="1880260"/>
                  <a:pt x="787729" y="1874322"/>
                </a:cubicBezTo>
                <a:cubicBezTo>
                  <a:pt x="779812" y="1868384"/>
                  <a:pt x="740228" y="1874322"/>
                  <a:pt x="740228" y="1874322"/>
                </a:cubicBezTo>
                <a:lnTo>
                  <a:pt x="110836" y="1874322"/>
                </a:lnTo>
                <a:cubicBezTo>
                  <a:pt x="0" y="1874322"/>
                  <a:pt x="81148" y="1880260"/>
                  <a:pt x="75210" y="1874322"/>
                </a:cubicBezTo>
                <a:cubicBezTo>
                  <a:pt x="69272" y="1868384"/>
                  <a:pt x="77189" y="2105891"/>
                  <a:pt x="75210" y="1838696"/>
                </a:cubicBezTo>
                <a:cubicBezTo>
                  <a:pt x="73231" y="1571501"/>
                  <a:pt x="63334" y="542306"/>
                  <a:pt x="63334" y="271153"/>
                </a:cubicBezTo>
                <a:cubicBezTo>
                  <a:pt x="63334" y="0"/>
                  <a:pt x="61355" y="213755"/>
                  <a:pt x="75210" y="211776"/>
                </a:cubicBezTo>
                <a:cubicBezTo>
                  <a:pt x="89065" y="209797"/>
                  <a:pt x="102919" y="231569"/>
                  <a:pt x="146462" y="259278"/>
                </a:cubicBezTo>
                <a:cubicBezTo>
                  <a:pt x="190005" y="286987"/>
                  <a:pt x="259278" y="344384"/>
                  <a:pt x="336467" y="378031"/>
                </a:cubicBezTo>
                <a:cubicBezTo>
                  <a:pt x="413656" y="411678"/>
                  <a:pt x="524493" y="427511"/>
                  <a:pt x="609599" y="461158"/>
                </a:cubicBezTo>
                <a:cubicBezTo>
                  <a:pt x="694706" y="494805"/>
                  <a:pt x="779813" y="548245"/>
                  <a:pt x="847106" y="579912"/>
                </a:cubicBezTo>
                <a:cubicBezTo>
                  <a:pt x="914399" y="611579"/>
                  <a:pt x="971796" y="621475"/>
                  <a:pt x="1013360" y="651163"/>
                </a:cubicBezTo>
                <a:cubicBezTo>
                  <a:pt x="1054924" y="680851"/>
                  <a:pt x="1090550" y="720436"/>
                  <a:pt x="1096488" y="758041"/>
                </a:cubicBezTo>
                <a:cubicBezTo>
                  <a:pt x="1102426" y="795646"/>
                  <a:pt x="1064820" y="845127"/>
                  <a:pt x="1048986" y="876795"/>
                </a:cubicBezTo>
                <a:cubicBezTo>
                  <a:pt x="1033152" y="908463"/>
                  <a:pt x="1001485" y="904504"/>
                  <a:pt x="1001485" y="948047"/>
                </a:cubicBezTo>
                <a:cubicBezTo>
                  <a:pt x="1001485" y="991590"/>
                  <a:pt x="1027215" y="1074717"/>
                  <a:pt x="1048986" y="1138052"/>
                </a:cubicBezTo>
                <a:cubicBezTo>
                  <a:pt x="1070757" y="1201387"/>
                  <a:pt x="1100446" y="1268680"/>
                  <a:pt x="1132114" y="1328057"/>
                </a:cubicBezTo>
                <a:cubicBezTo>
                  <a:pt x="1163782" y="1387434"/>
                  <a:pt x="1213262" y="1456707"/>
                  <a:pt x="1238992" y="1494312"/>
                </a:cubicBezTo>
                <a:cubicBezTo>
                  <a:pt x="1264722" y="1531917"/>
                  <a:pt x="1274618" y="1520041"/>
                  <a:pt x="1286493" y="1553688"/>
                </a:cubicBezTo>
                <a:cubicBezTo>
                  <a:pt x="1298368" y="1587335"/>
                  <a:pt x="1284514" y="1642753"/>
                  <a:pt x="1310244" y="1696192"/>
                </a:cubicBezTo>
                <a:cubicBezTo>
                  <a:pt x="1335974" y="1749631"/>
                  <a:pt x="1403267" y="1824842"/>
                  <a:pt x="1440872" y="1874322"/>
                </a:cubicBezTo>
                <a:cubicBezTo>
                  <a:pt x="1478477" y="1923802"/>
                  <a:pt x="1494311" y="1957449"/>
                  <a:pt x="1535875" y="1993075"/>
                </a:cubicBezTo>
                <a:cubicBezTo>
                  <a:pt x="1577439" y="2028701"/>
                  <a:pt x="1662545" y="2046514"/>
                  <a:pt x="1690254" y="2088078"/>
                </a:cubicBezTo>
                <a:cubicBezTo>
                  <a:pt x="1717963" y="2129642"/>
                  <a:pt x="1696191" y="2190997"/>
                  <a:pt x="1702129" y="2242457"/>
                </a:cubicBezTo>
                <a:cubicBezTo>
                  <a:pt x="1708067" y="2293917"/>
                  <a:pt x="1706088" y="2341418"/>
                  <a:pt x="1725880" y="2396836"/>
                </a:cubicBezTo>
                <a:cubicBezTo>
                  <a:pt x="1745672" y="2452254"/>
                  <a:pt x="1791194" y="2521527"/>
                  <a:pt x="1820882" y="2574966"/>
                </a:cubicBezTo>
                <a:cubicBezTo>
                  <a:pt x="1850570" y="2628405"/>
                  <a:pt x="1884218" y="2664031"/>
                  <a:pt x="1904010" y="2717470"/>
                </a:cubicBezTo>
                <a:cubicBezTo>
                  <a:pt x="1923802" y="2770909"/>
                  <a:pt x="1923802" y="2850078"/>
                  <a:pt x="1939636" y="2895600"/>
                </a:cubicBezTo>
                <a:cubicBezTo>
                  <a:pt x="1955470" y="2941122"/>
                  <a:pt x="1933698" y="2949038"/>
                  <a:pt x="1999012" y="2990602"/>
                </a:cubicBezTo>
                <a:cubicBezTo>
                  <a:pt x="2064326" y="3032166"/>
                  <a:pt x="2260269" y="3105398"/>
                  <a:pt x="2331521" y="3144982"/>
                </a:cubicBezTo>
                <a:cubicBezTo>
                  <a:pt x="2402773" y="3184567"/>
                  <a:pt x="2398815" y="3186546"/>
                  <a:pt x="2426524" y="3228109"/>
                </a:cubicBezTo>
                <a:cubicBezTo>
                  <a:pt x="2454233" y="3269673"/>
                  <a:pt x="2497776" y="3394363"/>
                  <a:pt x="2497776" y="3394363"/>
                </a:cubicBezTo>
                <a:cubicBezTo>
                  <a:pt x="2515589" y="3435927"/>
                  <a:pt x="2525485" y="3453740"/>
                  <a:pt x="2533402" y="3477491"/>
                </a:cubicBezTo>
                <a:cubicBezTo>
                  <a:pt x="2541319" y="3501242"/>
                  <a:pt x="2551215" y="3526971"/>
                  <a:pt x="2545277" y="3536867"/>
                </a:cubicBezTo>
                <a:cubicBezTo>
                  <a:pt x="2539339" y="3546763"/>
                  <a:pt x="2497776" y="3536867"/>
                  <a:pt x="2497776" y="3536867"/>
                </a:cubicBezTo>
                <a:lnTo>
                  <a:pt x="894607" y="3513117"/>
                </a:lnTo>
                <a:cubicBezTo>
                  <a:pt x="609599" y="3511138"/>
                  <a:pt x="793667" y="3756561"/>
                  <a:pt x="775854" y="348936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4114800" y="1189038"/>
            <a:ext cx="5133975" cy="5732462"/>
          </a:xfrm>
          <a:custGeom>
            <a:avLst/>
            <a:gdLst>
              <a:gd name="connsiteX0" fmla="*/ 3217862 w 5113337"/>
              <a:gd name="connsiteY0" fmla="*/ 5573712 h 5732462"/>
              <a:gd name="connsiteX1" fmla="*/ 3189287 w 5113337"/>
              <a:gd name="connsiteY1" fmla="*/ 5487987 h 5732462"/>
              <a:gd name="connsiteX2" fmla="*/ 3141662 w 5113337"/>
              <a:gd name="connsiteY2" fmla="*/ 5364162 h 5732462"/>
              <a:gd name="connsiteX3" fmla="*/ 3084512 w 5113337"/>
              <a:gd name="connsiteY3" fmla="*/ 5268912 h 5732462"/>
              <a:gd name="connsiteX4" fmla="*/ 2979737 w 5113337"/>
              <a:gd name="connsiteY4" fmla="*/ 5192712 h 5732462"/>
              <a:gd name="connsiteX5" fmla="*/ 2827337 w 5113337"/>
              <a:gd name="connsiteY5" fmla="*/ 5126037 h 5732462"/>
              <a:gd name="connsiteX6" fmla="*/ 2722562 w 5113337"/>
              <a:gd name="connsiteY6" fmla="*/ 5087937 h 5732462"/>
              <a:gd name="connsiteX7" fmla="*/ 2636837 w 5113337"/>
              <a:gd name="connsiteY7" fmla="*/ 5002212 h 5732462"/>
              <a:gd name="connsiteX8" fmla="*/ 2598737 w 5113337"/>
              <a:gd name="connsiteY8" fmla="*/ 4849812 h 5732462"/>
              <a:gd name="connsiteX9" fmla="*/ 2551112 w 5113337"/>
              <a:gd name="connsiteY9" fmla="*/ 4716462 h 5732462"/>
              <a:gd name="connsiteX10" fmla="*/ 2455862 w 5113337"/>
              <a:gd name="connsiteY10" fmla="*/ 4583112 h 5732462"/>
              <a:gd name="connsiteX11" fmla="*/ 2408237 w 5113337"/>
              <a:gd name="connsiteY11" fmla="*/ 4459287 h 5732462"/>
              <a:gd name="connsiteX12" fmla="*/ 2389187 w 5113337"/>
              <a:gd name="connsiteY12" fmla="*/ 4297362 h 5732462"/>
              <a:gd name="connsiteX13" fmla="*/ 2360612 w 5113337"/>
              <a:gd name="connsiteY13" fmla="*/ 4135437 h 5732462"/>
              <a:gd name="connsiteX14" fmla="*/ 2246312 w 5113337"/>
              <a:gd name="connsiteY14" fmla="*/ 4059237 h 5732462"/>
              <a:gd name="connsiteX15" fmla="*/ 2112962 w 5113337"/>
              <a:gd name="connsiteY15" fmla="*/ 3935412 h 5732462"/>
              <a:gd name="connsiteX16" fmla="*/ 2008187 w 5113337"/>
              <a:gd name="connsiteY16" fmla="*/ 3773487 h 5732462"/>
              <a:gd name="connsiteX17" fmla="*/ 1970087 w 5113337"/>
              <a:gd name="connsiteY17" fmla="*/ 3649662 h 5732462"/>
              <a:gd name="connsiteX18" fmla="*/ 1922462 w 5113337"/>
              <a:gd name="connsiteY18" fmla="*/ 3554412 h 5732462"/>
              <a:gd name="connsiteX19" fmla="*/ 1789112 w 5113337"/>
              <a:gd name="connsiteY19" fmla="*/ 3363912 h 5732462"/>
              <a:gd name="connsiteX20" fmla="*/ 1712912 w 5113337"/>
              <a:gd name="connsiteY20" fmla="*/ 3135312 h 5732462"/>
              <a:gd name="connsiteX21" fmla="*/ 1674812 w 5113337"/>
              <a:gd name="connsiteY21" fmla="*/ 2973387 h 5732462"/>
              <a:gd name="connsiteX22" fmla="*/ 1693862 w 5113337"/>
              <a:gd name="connsiteY22" fmla="*/ 2935287 h 5732462"/>
              <a:gd name="connsiteX23" fmla="*/ 1770062 w 5113337"/>
              <a:gd name="connsiteY23" fmla="*/ 2849562 h 5732462"/>
              <a:gd name="connsiteX24" fmla="*/ 1712912 w 5113337"/>
              <a:gd name="connsiteY24" fmla="*/ 2744787 h 5732462"/>
              <a:gd name="connsiteX25" fmla="*/ 1217612 w 5113337"/>
              <a:gd name="connsiteY25" fmla="*/ 2506662 h 5732462"/>
              <a:gd name="connsiteX26" fmla="*/ 1036637 w 5113337"/>
              <a:gd name="connsiteY26" fmla="*/ 2459037 h 5732462"/>
              <a:gd name="connsiteX27" fmla="*/ 903287 w 5113337"/>
              <a:gd name="connsiteY27" fmla="*/ 2392362 h 5732462"/>
              <a:gd name="connsiteX28" fmla="*/ 817562 w 5113337"/>
              <a:gd name="connsiteY28" fmla="*/ 2325687 h 5732462"/>
              <a:gd name="connsiteX29" fmla="*/ 760412 w 5113337"/>
              <a:gd name="connsiteY29" fmla="*/ 2268537 h 5732462"/>
              <a:gd name="connsiteX30" fmla="*/ 750887 w 5113337"/>
              <a:gd name="connsiteY30" fmla="*/ 2230437 h 5732462"/>
              <a:gd name="connsiteX31" fmla="*/ 750887 w 5113337"/>
              <a:gd name="connsiteY31" fmla="*/ 430212 h 5732462"/>
              <a:gd name="connsiteX32" fmla="*/ 750887 w 5113337"/>
              <a:gd name="connsiteY32" fmla="*/ 411162 h 5732462"/>
              <a:gd name="connsiteX33" fmla="*/ 712787 w 5113337"/>
              <a:gd name="connsiteY33" fmla="*/ 411162 h 5732462"/>
              <a:gd name="connsiteX34" fmla="*/ 103187 w 5113337"/>
              <a:gd name="connsiteY34" fmla="*/ 411162 h 5732462"/>
              <a:gd name="connsiteX35" fmla="*/ 93662 w 5113337"/>
              <a:gd name="connsiteY35" fmla="*/ 411162 h 5732462"/>
              <a:gd name="connsiteX36" fmla="*/ 93662 w 5113337"/>
              <a:gd name="connsiteY36" fmla="*/ 173037 h 5732462"/>
              <a:gd name="connsiteX37" fmla="*/ 93662 w 5113337"/>
              <a:gd name="connsiteY37" fmla="*/ 153987 h 5732462"/>
              <a:gd name="connsiteX38" fmla="*/ 112712 w 5113337"/>
              <a:gd name="connsiteY38" fmla="*/ 153987 h 5732462"/>
              <a:gd name="connsiteX39" fmla="*/ 150812 w 5113337"/>
              <a:gd name="connsiteY39" fmla="*/ 153987 h 5732462"/>
              <a:gd name="connsiteX40" fmla="*/ 3055937 w 5113337"/>
              <a:gd name="connsiteY40" fmla="*/ 153987 h 5732462"/>
              <a:gd name="connsiteX41" fmla="*/ 3084512 w 5113337"/>
              <a:gd name="connsiteY41" fmla="*/ 153987 h 5732462"/>
              <a:gd name="connsiteX42" fmla="*/ 3122612 w 5113337"/>
              <a:gd name="connsiteY42" fmla="*/ 153987 h 5732462"/>
              <a:gd name="connsiteX43" fmla="*/ 3122612 w 5113337"/>
              <a:gd name="connsiteY43" fmla="*/ 1077912 h 5732462"/>
              <a:gd name="connsiteX44" fmla="*/ 3122612 w 5113337"/>
              <a:gd name="connsiteY44" fmla="*/ 1106487 h 5732462"/>
              <a:gd name="connsiteX45" fmla="*/ 3217862 w 5113337"/>
              <a:gd name="connsiteY45" fmla="*/ 1116012 h 5732462"/>
              <a:gd name="connsiteX46" fmla="*/ 3332162 w 5113337"/>
              <a:gd name="connsiteY46" fmla="*/ 1116012 h 5732462"/>
              <a:gd name="connsiteX47" fmla="*/ 3503612 w 5113337"/>
              <a:gd name="connsiteY47" fmla="*/ 1116012 h 5732462"/>
              <a:gd name="connsiteX48" fmla="*/ 3522662 w 5113337"/>
              <a:gd name="connsiteY48" fmla="*/ 1144587 h 5732462"/>
              <a:gd name="connsiteX49" fmla="*/ 3532187 w 5113337"/>
              <a:gd name="connsiteY49" fmla="*/ 1354137 h 5732462"/>
              <a:gd name="connsiteX50" fmla="*/ 3484562 w 5113337"/>
              <a:gd name="connsiteY50" fmla="*/ 1516062 h 5732462"/>
              <a:gd name="connsiteX51" fmla="*/ 3417887 w 5113337"/>
              <a:gd name="connsiteY51" fmla="*/ 1668462 h 5732462"/>
              <a:gd name="connsiteX52" fmla="*/ 3351212 w 5113337"/>
              <a:gd name="connsiteY52" fmla="*/ 1744662 h 5732462"/>
              <a:gd name="connsiteX53" fmla="*/ 3313112 w 5113337"/>
              <a:gd name="connsiteY53" fmla="*/ 1887537 h 5732462"/>
              <a:gd name="connsiteX54" fmla="*/ 3284537 w 5113337"/>
              <a:gd name="connsiteY54" fmla="*/ 2097087 h 5732462"/>
              <a:gd name="connsiteX55" fmla="*/ 3332162 w 5113337"/>
              <a:gd name="connsiteY55" fmla="*/ 2325687 h 5732462"/>
              <a:gd name="connsiteX56" fmla="*/ 3379787 w 5113337"/>
              <a:gd name="connsiteY56" fmla="*/ 2478087 h 5732462"/>
              <a:gd name="connsiteX57" fmla="*/ 3408362 w 5113337"/>
              <a:gd name="connsiteY57" fmla="*/ 2563812 h 5732462"/>
              <a:gd name="connsiteX58" fmla="*/ 3360737 w 5113337"/>
              <a:gd name="connsiteY58" fmla="*/ 2611437 h 5732462"/>
              <a:gd name="connsiteX59" fmla="*/ 3494087 w 5113337"/>
              <a:gd name="connsiteY59" fmla="*/ 2735262 h 5732462"/>
              <a:gd name="connsiteX60" fmla="*/ 3617912 w 5113337"/>
              <a:gd name="connsiteY60" fmla="*/ 2878137 h 5732462"/>
              <a:gd name="connsiteX61" fmla="*/ 3684587 w 5113337"/>
              <a:gd name="connsiteY61" fmla="*/ 2992437 h 5732462"/>
              <a:gd name="connsiteX62" fmla="*/ 3694112 w 5113337"/>
              <a:gd name="connsiteY62" fmla="*/ 3154362 h 5732462"/>
              <a:gd name="connsiteX63" fmla="*/ 3675062 w 5113337"/>
              <a:gd name="connsiteY63" fmla="*/ 3306762 h 5732462"/>
              <a:gd name="connsiteX64" fmla="*/ 3770312 w 5113337"/>
              <a:gd name="connsiteY64" fmla="*/ 3373437 h 5732462"/>
              <a:gd name="connsiteX65" fmla="*/ 3856037 w 5113337"/>
              <a:gd name="connsiteY65" fmla="*/ 3516312 h 5732462"/>
              <a:gd name="connsiteX66" fmla="*/ 4017962 w 5113337"/>
              <a:gd name="connsiteY66" fmla="*/ 3783012 h 5732462"/>
              <a:gd name="connsiteX67" fmla="*/ 4151312 w 5113337"/>
              <a:gd name="connsiteY67" fmla="*/ 3906837 h 5732462"/>
              <a:gd name="connsiteX68" fmla="*/ 4284662 w 5113337"/>
              <a:gd name="connsiteY68" fmla="*/ 4002087 h 5732462"/>
              <a:gd name="connsiteX69" fmla="*/ 4341812 w 5113337"/>
              <a:gd name="connsiteY69" fmla="*/ 4116387 h 5732462"/>
              <a:gd name="connsiteX70" fmla="*/ 4465637 w 5113337"/>
              <a:gd name="connsiteY70" fmla="*/ 4335462 h 5732462"/>
              <a:gd name="connsiteX71" fmla="*/ 4608512 w 5113337"/>
              <a:gd name="connsiteY71" fmla="*/ 4535487 h 5732462"/>
              <a:gd name="connsiteX72" fmla="*/ 4799012 w 5113337"/>
              <a:gd name="connsiteY72" fmla="*/ 4649787 h 5732462"/>
              <a:gd name="connsiteX73" fmla="*/ 4932362 w 5113337"/>
              <a:gd name="connsiteY73" fmla="*/ 4764087 h 5732462"/>
              <a:gd name="connsiteX74" fmla="*/ 4970462 w 5113337"/>
              <a:gd name="connsiteY74" fmla="*/ 4792662 h 5732462"/>
              <a:gd name="connsiteX75" fmla="*/ 4970462 w 5113337"/>
              <a:gd name="connsiteY75" fmla="*/ 5592762 h 5732462"/>
              <a:gd name="connsiteX76" fmla="*/ 4970462 w 5113337"/>
              <a:gd name="connsiteY76" fmla="*/ 5630862 h 5732462"/>
              <a:gd name="connsiteX77" fmla="*/ 4837112 w 5113337"/>
              <a:gd name="connsiteY77" fmla="*/ 5611812 h 5732462"/>
              <a:gd name="connsiteX78" fmla="*/ 3313112 w 5113337"/>
              <a:gd name="connsiteY78" fmla="*/ 5592762 h 5732462"/>
              <a:gd name="connsiteX79" fmla="*/ 3217862 w 5113337"/>
              <a:gd name="connsiteY79" fmla="*/ 5573712 h 573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113337" h="5732462">
                <a:moveTo>
                  <a:pt x="3217862" y="5573712"/>
                </a:moveTo>
                <a:cubicBezTo>
                  <a:pt x="3197225" y="5556250"/>
                  <a:pt x="3201987" y="5522912"/>
                  <a:pt x="3189287" y="5487987"/>
                </a:cubicBezTo>
                <a:cubicBezTo>
                  <a:pt x="3176587" y="5453062"/>
                  <a:pt x="3159124" y="5400674"/>
                  <a:pt x="3141662" y="5364162"/>
                </a:cubicBezTo>
                <a:cubicBezTo>
                  <a:pt x="3124200" y="5327650"/>
                  <a:pt x="3111500" y="5297487"/>
                  <a:pt x="3084512" y="5268912"/>
                </a:cubicBezTo>
                <a:cubicBezTo>
                  <a:pt x="3057525" y="5240337"/>
                  <a:pt x="3022600" y="5216525"/>
                  <a:pt x="2979737" y="5192712"/>
                </a:cubicBezTo>
                <a:cubicBezTo>
                  <a:pt x="2936875" y="5168900"/>
                  <a:pt x="2870199" y="5143499"/>
                  <a:pt x="2827337" y="5126037"/>
                </a:cubicBezTo>
                <a:cubicBezTo>
                  <a:pt x="2784475" y="5108575"/>
                  <a:pt x="2754312" y="5108574"/>
                  <a:pt x="2722562" y="5087937"/>
                </a:cubicBezTo>
                <a:cubicBezTo>
                  <a:pt x="2690812" y="5067300"/>
                  <a:pt x="2657475" y="5041900"/>
                  <a:pt x="2636837" y="5002212"/>
                </a:cubicBezTo>
                <a:cubicBezTo>
                  <a:pt x="2616200" y="4962525"/>
                  <a:pt x="2613024" y="4897437"/>
                  <a:pt x="2598737" y="4849812"/>
                </a:cubicBezTo>
                <a:cubicBezTo>
                  <a:pt x="2584450" y="4802187"/>
                  <a:pt x="2574924" y="4760912"/>
                  <a:pt x="2551112" y="4716462"/>
                </a:cubicBezTo>
                <a:cubicBezTo>
                  <a:pt x="2527300" y="4672012"/>
                  <a:pt x="2479675" y="4625975"/>
                  <a:pt x="2455862" y="4583112"/>
                </a:cubicBezTo>
                <a:cubicBezTo>
                  <a:pt x="2432050" y="4540250"/>
                  <a:pt x="2419349" y="4506912"/>
                  <a:pt x="2408237" y="4459287"/>
                </a:cubicBezTo>
                <a:cubicBezTo>
                  <a:pt x="2397125" y="4411662"/>
                  <a:pt x="2397124" y="4351337"/>
                  <a:pt x="2389187" y="4297362"/>
                </a:cubicBezTo>
                <a:cubicBezTo>
                  <a:pt x="2381250" y="4243387"/>
                  <a:pt x="2384425" y="4175125"/>
                  <a:pt x="2360612" y="4135437"/>
                </a:cubicBezTo>
                <a:cubicBezTo>
                  <a:pt x="2336800" y="4095750"/>
                  <a:pt x="2287587" y="4092574"/>
                  <a:pt x="2246312" y="4059237"/>
                </a:cubicBezTo>
                <a:cubicBezTo>
                  <a:pt x="2205037" y="4025900"/>
                  <a:pt x="2152649" y="3983037"/>
                  <a:pt x="2112962" y="3935412"/>
                </a:cubicBezTo>
                <a:cubicBezTo>
                  <a:pt x="2073275" y="3887787"/>
                  <a:pt x="2032000" y="3821112"/>
                  <a:pt x="2008187" y="3773487"/>
                </a:cubicBezTo>
                <a:cubicBezTo>
                  <a:pt x="1984375" y="3725862"/>
                  <a:pt x="1984374" y="3686174"/>
                  <a:pt x="1970087" y="3649662"/>
                </a:cubicBezTo>
                <a:cubicBezTo>
                  <a:pt x="1955800" y="3613150"/>
                  <a:pt x="1952624" y="3602037"/>
                  <a:pt x="1922462" y="3554412"/>
                </a:cubicBezTo>
                <a:cubicBezTo>
                  <a:pt x="1892300" y="3506787"/>
                  <a:pt x="1824037" y="3433762"/>
                  <a:pt x="1789112" y="3363912"/>
                </a:cubicBezTo>
                <a:cubicBezTo>
                  <a:pt x="1754187" y="3294062"/>
                  <a:pt x="1731962" y="3200400"/>
                  <a:pt x="1712912" y="3135312"/>
                </a:cubicBezTo>
                <a:cubicBezTo>
                  <a:pt x="1693862" y="3070224"/>
                  <a:pt x="1677987" y="3006724"/>
                  <a:pt x="1674812" y="2973387"/>
                </a:cubicBezTo>
                <a:cubicBezTo>
                  <a:pt x="1671637" y="2940050"/>
                  <a:pt x="1677987" y="2955925"/>
                  <a:pt x="1693862" y="2935287"/>
                </a:cubicBezTo>
                <a:cubicBezTo>
                  <a:pt x="1709737" y="2914650"/>
                  <a:pt x="1766887" y="2881312"/>
                  <a:pt x="1770062" y="2849562"/>
                </a:cubicBezTo>
                <a:cubicBezTo>
                  <a:pt x="1773237" y="2817812"/>
                  <a:pt x="1804987" y="2801937"/>
                  <a:pt x="1712912" y="2744787"/>
                </a:cubicBezTo>
                <a:cubicBezTo>
                  <a:pt x="1620837" y="2687637"/>
                  <a:pt x="1330324" y="2554287"/>
                  <a:pt x="1217612" y="2506662"/>
                </a:cubicBezTo>
                <a:cubicBezTo>
                  <a:pt x="1104900" y="2459037"/>
                  <a:pt x="1089025" y="2478087"/>
                  <a:pt x="1036637" y="2459037"/>
                </a:cubicBezTo>
                <a:cubicBezTo>
                  <a:pt x="984250" y="2439987"/>
                  <a:pt x="939799" y="2414587"/>
                  <a:pt x="903287" y="2392362"/>
                </a:cubicBezTo>
                <a:cubicBezTo>
                  <a:pt x="866775" y="2370137"/>
                  <a:pt x="841374" y="2346324"/>
                  <a:pt x="817562" y="2325687"/>
                </a:cubicBezTo>
                <a:cubicBezTo>
                  <a:pt x="793750" y="2305050"/>
                  <a:pt x="771525" y="2284412"/>
                  <a:pt x="760412" y="2268537"/>
                </a:cubicBezTo>
                <a:cubicBezTo>
                  <a:pt x="749300" y="2252662"/>
                  <a:pt x="752474" y="2536824"/>
                  <a:pt x="750887" y="2230437"/>
                </a:cubicBezTo>
                <a:cubicBezTo>
                  <a:pt x="749300" y="1924050"/>
                  <a:pt x="750887" y="430212"/>
                  <a:pt x="750887" y="430212"/>
                </a:cubicBezTo>
                <a:cubicBezTo>
                  <a:pt x="750887" y="127000"/>
                  <a:pt x="757237" y="414337"/>
                  <a:pt x="750887" y="411162"/>
                </a:cubicBezTo>
                <a:cubicBezTo>
                  <a:pt x="744537" y="407987"/>
                  <a:pt x="712787" y="411162"/>
                  <a:pt x="712787" y="411162"/>
                </a:cubicBezTo>
                <a:lnTo>
                  <a:pt x="103187" y="411162"/>
                </a:lnTo>
                <a:cubicBezTo>
                  <a:pt x="0" y="411162"/>
                  <a:pt x="95249" y="450849"/>
                  <a:pt x="93662" y="411162"/>
                </a:cubicBezTo>
                <a:cubicBezTo>
                  <a:pt x="92075" y="371475"/>
                  <a:pt x="93662" y="173037"/>
                  <a:pt x="93662" y="173037"/>
                </a:cubicBezTo>
                <a:cubicBezTo>
                  <a:pt x="93662" y="130175"/>
                  <a:pt x="90487" y="157162"/>
                  <a:pt x="93662" y="153987"/>
                </a:cubicBezTo>
                <a:cubicBezTo>
                  <a:pt x="96837" y="150812"/>
                  <a:pt x="112712" y="153987"/>
                  <a:pt x="112712" y="153987"/>
                </a:cubicBezTo>
                <a:lnTo>
                  <a:pt x="150812" y="153987"/>
                </a:lnTo>
                <a:lnTo>
                  <a:pt x="3055937" y="153987"/>
                </a:lnTo>
                <a:lnTo>
                  <a:pt x="3084512" y="153987"/>
                </a:lnTo>
                <a:cubicBezTo>
                  <a:pt x="3095624" y="153987"/>
                  <a:pt x="3116262" y="0"/>
                  <a:pt x="3122612" y="153987"/>
                </a:cubicBezTo>
                <a:cubicBezTo>
                  <a:pt x="3128962" y="307975"/>
                  <a:pt x="3122612" y="1077912"/>
                  <a:pt x="3122612" y="1077912"/>
                </a:cubicBezTo>
                <a:cubicBezTo>
                  <a:pt x="3122612" y="1236662"/>
                  <a:pt x="3106737" y="1100137"/>
                  <a:pt x="3122612" y="1106487"/>
                </a:cubicBezTo>
                <a:cubicBezTo>
                  <a:pt x="3138487" y="1112837"/>
                  <a:pt x="3182937" y="1114424"/>
                  <a:pt x="3217862" y="1116012"/>
                </a:cubicBezTo>
                <a:cubicBezTo>
                  <a:pt x="3252787" y="1117600"/>
                  <a:pt x="3332162" y="1116012"/>
                  <a:pt x="3332162" y="1116012"/>
                </a:cubicBezTo>
                <a:cubicBezTo>
                  <a:pt x="3379787" y="1116012"/>
                  <a:pt x="3471862" y="1111250"/>
                  <a:pt x="3503612" y="1116012"/>
                </a:cubicBezTo>
                <a:cubicBezTo>
                  <a:pt x="3535362" y="1120774"/>
                  <a:pt x="3517900" y="1104900"/>
                  <a:pt x="3522662" y="1144587"/>
                </a:cubicBezTo>
                <a:cubicBezTo>
                  <a:pt x="3527425" y="1184275"/>
                  <a:pt x="3538537" y="1292225"/>
                  <a:pt x="3532187" y="1354137"/>
                </a:cubicBezTo>
                <a:cubicBezTo>
                  <a:pt x="3525837" y="1416050"/>
                  <a:pt x="3503612" y="1463675"/>
                  <a:pt x="3484562" y="1516062"/>
                </a:cubicBezTo>
                <a:cubicBezTo>
                  <a:pt x="3465512" y="1568450"/>
                  <a:pt x="3440112" y="1630362"/>
                  <a:pt x="3417887" y="1668462"/>
                </a:cubicBezTo>
                <a:cubicBezTo>
                  <a:pt x="3395662" y="1706562"/>
                  <a:pt x="3368674" y="1708150"/>
                  <a:pt x="3351212" y="1744662"/>
                </a:cubicBezTo>
                <a:cubicBezTo>
                  <a:pt x="3333750" y="1781174"/>
                  <a:pt x="3324224" y="1828800"/>
                  <a:pt x="3313112" y="1887537"/>
                </a:cubicBezTo>
                <a:cubicBezTo>
                  <a:pt x="3302000" y="1946274"/>
                  <a:pt x="3281362" y="2024062"/>
                  <a:pt x="3284537" y="2097087"/>
                </a:cubicBezTo>
                <a:cubicBezTo>
                  <a:pt x="3287712" y="2170112"/>
                  <a:pt x="3316287" y="2262187"/>
                  <a:pt x="3332162" y="2325687"/>
                </a:cubicBezTo>
                <a:cubicBezTo>
                  <a:pt x="3348037" y="2389187"/>
                  <a:pt x="3367087" y="2438400"/>
                  <a:pt x="3379787" y="2478087"/>
                </a:cubicBezTo>
                <a:cubicBezTo>
                  <a:pt x="3392487" y="2517775"/>
                  <a:pt x="3411537" y="2541587"/>
                  <a:pt x="3408362" y="2563812"/>
                </a:cubicBezTo>
                <a:cubicBezTo>
                  <a:pt x="3405187" y="2586037"/>
                  <a:pt x="3346450" y="2582862"/>
                  <a:pt x="3360737" y="2611437"/>
                </a:cubicBezTo>
                <a:cubicBezTo>
                  <a:pt x="3375024" y="2640012"/>
                  <a:pt x="3451225" y="2690812"/>
                  <a:pt x="3494087" y="2735262"/>
                </a:cubicBezTo>
                <a:cubicBezTo>
                  <a:pt x="3536949" y="2779712"/>
                  <a:pt x="3586162" y="2835275"/>
                  <a:pt x="3617912" y="2878137"/>
                </a:cubicBezTo>
                <a:cubicBezTo>
                  <a:pt x="3649662" y="2920999"/>
                  <a:pt x="3671887" y="2946400"/>
                  <a:pt x="3684587" y="2992437"/>
                </a:cubicBezTo>
                <a:cubicBezTo>
                  <a:pt x="3697287" y="3038474"/>
                  <a:pt x="3695699" y="3101975"/>
                  <a:pt x="3694112" y="3154362"/>
                </a:cubicBezTo>
                <a:cubicBezTo>
                  <a:pt x="3692525" y="3206749"/>
                  <a:pt x="3662362" y="3270250"/>
                  <a:pt x="3675062" y="3306762"/>
                </a:cubicBezTo>
                <a:cubicBezTo>
                  <a:pt x="3687762" y="3343275"/>
                  <a:pt x="3740150" y="3338512"/>
                  <a:pt x="3770312" y="3373437"/>
                </a:cubicBezTo>
                <a:cubicBezTo>
                  <a:pt x="3800475" y="3408362"/>
                  <a:pt x="3856037" y="3516312"/>
                  <a:pt x="3856037" y="3516312"/>
                </a:cubicBezTo>
                <a:cubicBezTo>
                  <a:pt x="3897312" y="3584575"/>
                  <a:pt x="3968750" y="3717925"/>
                  <a:pt x="4017962" y="3783012"/>
                </a:cubicBezTo>
                <a:cubicBezTo>
                  <a:pt x="4067174" y="3848099"/>
                  <a:pt x="4106862" y="3870325"/>
                  <a:pt x="4151312" y="3906837"/>
                </a:cubicBezTo>
                <a:cubicBezTo>
                  <a:pt x="4195762" y="3943349"/>
                  <a:pt x="4252912" y="3967162"/>
                  <a:pt x="4284662" y="4002087"/>
                </a:cubicBezTo>
                <a:cubicBezTo>
                  <a:pt x="4316412" y="4037012"/>
                  <a:pt x="4311650" y="4060825"/>
                  <a:pt x="4341812" y="4116387"/>
                </a:cubicBezTo>
                <a:cubicBezTo>
                  <a:pt x="4371974" y="4171949"/>
                  <a:pt x="4421187" y="4265612"/>
                  <a:pt x="4465637" y="4335462"/>
                </a:cubicBezTo>
                <a:cubicBezTo>
                  <a:pt x="4510087" y="4405312"/>
                  <a:pt x="4552950" y="4483100"/>
                  <a:pt x="4608512" y="4535487"/>
                </a:cubicBezTo>
                <a:cubicBezTo>
                  <a:pt x="4664074" y="4587874"/>
                  <a:pt x="4745037" y="4611687"/>
                  <a:pt x="4799012" y="4649787"/>
                </a:cubicBezTo>
                <a:cubicBezTo>
                  <a:pt x="4852987" y="4687887"/>
                  <a:pt x="4903787" y="4740275"/>
                  <a:pt x="4932362" y="4764087"/>
                </a:cubicBezTo>
                <a:cubicBezTo>
                  <a:pt x="4960937" y="4787899"/>
                  <a:pt x="4964112" y="4654550"/>
                  <a:pt x="4970462" y="4792662"/>
                </a:cubicBezTo>
                <a:cubicBezTo>
                  <a:pt x="4976812" y="4930775"/>
                  <a:pt x="4970462" y="5592762"/>
                  <a:pt x="4970462" y="5592762"/>
                </a:cubicBezTo>
                <a:cubicBezTo>
                  <a:pt x="4970462" y="5732462"/>
                  <a:pt x="4992687" y="5627687"/>
                  <a:pt x="4970462" y="5630862"/>
                </a:cubicBezTo>
                <a:cubicBezTo>
                  <a:pt x="4948237" y="5634037"/>
                  <a:pt x="5113337" y="5618162"/>
                  <a:pt x="4837112" y="5611812"/>
                </a:cubicBezTo>
                <a:cubicBezTo>
                  <a:pt x="4560887" y="5605462"/>
                  <a:pt x="3576637" y="5595937"/>
                  <a:pt x="3313112" y="5592762"/>
                </a:cubicBezTo>
                <a:cubicBezTo>
                  <a:pt x="3049587" y="5589587"/>
                  <a:pt x="3238499" y="5591174"/>
                  <a:pt x="3217862" y="5573712"/>
                </a:cubicBezTo>
                <a:close/>
              </a:path>
            </a:pathLst>
          </a:custGeom>
          <a:solidFill>
            <a:srgbClr val="A7F3FB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391400" y="2290910"/>
            <a:ext cx="1731075" cy="3701938"/>
          </a:xfrm>
          <a:custGeom>
            <a:avLst/>
            <a:gdLst>
              <a:gd name="connsiteX0" fmla="*/ 1693264 w 1731075"/>
              <a:gd name="connsiteY0" fmla="*/ 1842940 h 3701938"/>
              <a:gd name="connsiteX1" fmla="*/ 1674214 w 1731075"/>
              <a:gd name="connsiteY1" fmla="*/ 1814365 h 3701938"/>
              <a:gd name="connsiteX2" fmla="*/ 1645639 w 1731075"/>
              <a:gd name="connsiteY2" fmla="*/ 1804840 h 3701938"/>
              <a:gd name="connsiteX3" fmla="*/ 1617064 w 1731075"/>
              <a:gd name="connsiteY3" fmla="*/ 1785790 h 3701938"/>
              <a:gd name="connsiteX4" fmla="*/ 1559914 w 1731075"/>
              <a:gd name="connsiteY4" fmla="*/ 1766740 h 3701938"/>
              <a:gd name="connsiteX5" fmla="*/ 1531339 w 1731075"/>
              <a:gd name="connsiteY5" fmla="*/ 1757215 h 3701938"/>
              <a:gd name="connsiteX6" fmla="*/ 1502764 w 1731075"/>
              <a:gd name="connsiteY6" fmla="*/ 1747690 h 3701938"/>
              <a:gd name="connsiteX7" fmla="*/ 1445614 w 1731075"/>
              <a:gd name="connsiteY7" fmla="*/ 1719115 h 3701938"/>
              <a:gd name="connsiteX8" fmla="*/ 1426564 w 1731075"/>
              <a:gd name="connsiteY8" fmla="*/ 1690540 h 3701938"/>
              <a:gd name="connsiteX9" fmla="*/ 1397989 w 1731075"/>
              <a:gd name="connsiteY9" fmla="*/ 1681015 h 3701938"/>
              <a:gd name="connsiteX10" fmla="*/ 1340839 w 1731075"/>
              <a:gd name="connsiteY10" fmla="*/ 1652440 h 3701938"/>
              <a:gd name="connsiteX11" fmla="*/ 1302739 w 1731075"/>
              <a:gd name="connsiteY11" fmla="*/ 1595290 h 3701938"/>
              <a:gd name="connsiteX12" fmla="*/ 1274164 w 1731075"/>
              <a:gd name="connsiteY12" fmla="*/ 1509565 h 3701938"/>
              <a:gd name="connsiteX13" fmla="*/ 1255114 w 1731075"/>
              <a:gd name="connsiteY13" fmla="*/ 1452415 h 3701938"/>
              <a:gd name="connsiteX14" fmla="*/ 1245589 w 1731075"/>
              <a:gd name="connsiteY14" fmla="*/ 1423840 h 3701938"/>
              <a:gd name="connsiteX15" fmla="*/ 1236064 w 1731075"/>
              <a:gd name="connsiteY15" fmla="*/ 1357165 h 3701938"/>
              <a:gd name="connsiteX16" fmla="*/ 1217014 w 1731075"/>
              <a:gd name="connsiteY16" fmla="*/ 1300015 h 3701938"/>
              <a:gd name="connsiteX17" fmla="*/ 1197964 w 1731075"/>
              <a:gd name="connsiteY17" fmla="*/ 1242865 h 3701938"/>
              <a:gd name="connsiteX18" fmla="*/ 1178914 w 1731075"/>
              <a:gd name="connsiteY18" fmla="*/ 1185715 h 3701938"/>
              <a:gd name="connsiteX19" fmla="*/ 1150339 w 1731075"/>
              <a:gd name="connsiteY19" fmla="*/ 1128565 h 3701938"/>
              <a:gd name="connsiteX20" fmla="*/ 1121764 w 1731075"/>
              <a:gd name="connsiteY20" fmla="*/ 1109515 h 3701938"/>
              <a:gd name="connsiteX21" fmla="*/ 1093189 w 1731075"/>
              <a:gd name="connsiteY21" fmla="*/ 1052365 h 3701938"/>
              <a:gd name="connsiteX22" fmla="*/ 1074139 w 1731075"/>
              <a:gd name="connsiteY22" fmla="*/ 995215 h 3701938"/>
              <a:gd name="connsiteX23" fmla="*/ 1045564 w 1731075"/>
              <a:gd name="connsiteY23" fmla="*/ 909490 h 3701938"/>
              <a:gd name="connsiteX24" fmla="*/ 1036039 w 1731075"/>
              <a:gd name="connsiteY24" fmla="*/ 880915 h 3701938"/>
              <a:gd name="connsiteX25" fmla="*/ 1026514 w 1731075"/>
              <a:gd name="connsiteY25" fmla="*/ 852340 h 3701938"/>
              <a:gd name="connsiteX26" fmla="*/ 1007464 w 1731075"/>
              <a:gd name="connsiteY26" fmla="*/ 823765 h 3701938"/>
              <a:gd name="connsiteX27" fmla="*/ 1036039 w 1731075"/>
              <a:gd name="connsiteY27" fmla="*/ 690415 h 3701938"/>
              <a:gd name="connsiteX28" fmla="*/ 1055089 w 1731075"/>
              <a:gd name="connsiteY28" fmla="*/ 661840 h 3701938"/>
              <a:gd name="connsiteX29" fmla="*/ 1074139 w 1731075"/>
              <a:gd name="connsiteY29" fmla="*/ 547540 h 3701938"/>
              <a:gd name="connsiteX30" fmla="*/ 1093189 w 1731075"/>
              <a:gd name="connsiteY30" fmla="*/ 452290 h 3701938"/>
              <a:gd name="connsiteX31" fmla="*/ 1112239 w 1731075"/>
              <a:gd name="connsiteY31" fmla="*/ 318940 h 3701938"/>
              <a:gd name="connsiteX32" fmla="*/ 1121764 w 1731075"/>
              <a:gd name="connsiteY32" fmla="*/ 290365 h 3701938"/>
              <a:gd name="connsiteX33" fmla="*/ 1140814 w 1731075"/>
              <a:gd name="connsiteY33" fmla="*/ 214165 h 3701938"/>
              <a:gd name="connsiteX34" fmla="*/ 1150339 w 1731075"/>
              <a:gd name="connsiteY34" fmla="*/ 185590 h 3701938"/>
              <a:gd name="connsiteX35" fmla="*/ 1159864 w 1731075"/>
              <a:gd name="connsiteY35" fmla="*/ 109390 h 3701938"/>
              <a:gd name="connsiteX36" fmla="*/ 1169389 w 1731075"/>
              <a:gd name="connsiteY36" fmla="*/ 52240 h 3701938"/>
              <a:gd name="connsiteX37" fmla="*/ 1140814 w 1731075"/>
              <a:gd name="connsiteY37" fmla="*/ 42715 h 3701938"/>
              <a:gd name="connsiteX38" fmla="*/ 416914 w 1731075"/>
              <a:gd name="connsiteY38" fmla="*/ 33190 h 3701938"/>
              <a:gd name="connsiteX39" fmla="*/ 235939 w 1731075"/>
              <a:gd name="connsiteY39" fmla="*/ 42715 h 3701938"/>
              <a:gd name="connsiteX40" fmla="*/ 226414 w 1731075"/>
              <a:gd name="connsiteY40" fmla="*/ 223690 h 3701938"/>
              <a:gd name="connsiteX41" fmla="*/ 216889 w 1731075"/>
              <a:gd name="connsiteY41" fmla="*/ 347515 h 3701938"/>
              <a:gd name="connsiteX42" fmla="*/ 197839 w 1731075"/>
              <a:gd name="connsiteY42" fmla="*/ 442765 h 3701938"/>
              <a:gd name="connsiteX43" fmla="*/ 188314 w 1731075"/>
              <a:gd name="connsiteY43" fmla="*/ 471340 h 3701938"/>
              <a:gd name="connsiteX44" fmla="*/ 169264 w 1731075"/>
              <a:gd name="connsiteY44" fmla="*/ 499915 h 3701938"/>
              <a:gd name="connsiteX45" fmla="*/ 140689 w 1731075"/>
              <a:gd name="connsiteY45" fmla="*/ 528490 h 3701938"/>
              <a:gd name="connsiteX46" fmla="*/ 102589 w 1731075"/>
              <a:gd name="connsiteY46" fmla="*/ 585640 h 3701938"/>
              <a:gd name="connsiteX47" fmla="*/ 83539 w 1731075"/>
              <a:gd name="connsiteY47" fmla="*/ 614215 h 3701938"/>
              <a:gd name="connsiteX48" fmla="*/ 54964 w 1731075"/>
              <a:gd name="connsiteY48" fmla="*/ 642790 h 3701938"/>
              <a:gd name="connsiteX49" fmla="*/ 35914 w 1731075"/>
              <a:gd name="connsiteY49" fmla="*/ 699940 h 3701938"/>
              <a:gd name="connsiteX50" fmla="*/ 16864 w 1731075"/>
              <a:gd name="connsiteY50" fmla="*/ 766615 h 3701938"/>
              <a:gd name="connsiteX51" fmla="*/ 16864 w 1731075"/>
              <a:gd name="connsiteY51" fmla="*/ 1176190 h 3701938"/>
              <a:gd name="connsiteX52" fmla="*/ 64489 w 1731075"/>
              <a:gd name="connsiteY52" fmla="*/ 1261915 h 3701938"/>
              <a:gd name="connsiteX53" fmla="*/ 83539 w 1731075"/>
              <a:gd name="connsiteY53" fmla="*/ 1319065 h 3701938"/>
              <a:gd name="connsiteX54" fmla="*/ 93064 w 1731075"/>
              <a:gd name="connsiteY54" fmla="*/ 1347640 h 3701938"/>
              <a:gd name="connsiteX55" fmla="*/ 93064 w 1731075"/>
              <a:gd name="connsiteY55" fmla="*/ 1509565 h 3701938"/>
              <a:gd name="connsiteX56" fmla="*/ 64489 w 1731075"/>
              <a:gd name="connsiteY56" fmla="*/ 1519090 h 3701938"/>
              <a:gd name="connsiteX57" fmla="*/ 64489 w 1731075"/>
              <a:gd name="connsiteY57" fmla="*/ 1576240 h 3701938"/>
              <a:gd name="connsiteX58" fmla="*/ 93064 w 1731075"/>
              <a:gd name="connsiteY58" fmla="*/ 1585765 h 3701938"/>
              <a:gd name="connsiteX59" fmla="*/ 131164 w 1731075"/>
              <a:gd name="connsiteY59" fmla="*/ 1642915 h 3701938"/>
              <a:gd name="connsiteX60" fmla="*/ 188314 w 1731075"/>
              <a:gd name="connsiteY60" fmla="*/ 1671490 h 3701938"/>
              <a:gd name="connsiteX61" fmla="*/ 207364 w 1731075"/>
              <a:gd name="connsiteY61" fmla="*/ 1700065 h 3701938"/>
              <a:gd name="connsiteX62" fmla="*/ 235939 w 1731075"/>
              <a:gd name="connsiteY62" fmla="*/ 1709590 h 3701938"/>
              <a:gd name="connsiteX63" fmla="*/ 293089 w 1731075"/>
              <a:gd name="connsiteY63" fmla="*/ 1738165 h 3701938"/>
              <a:gd name="connsiteX64" fmla="*/ 359764 w 1731075"/>
              <a:gd name="connsiteY64" fmla="*/ 1814365 h 3701938"/>
              <a:gd name="connsiteX65" fmla="*/ 378814 w 1731075"/>
              <a:gd name="connsiteY65" fmla="*/ 1871515 h 3701938"/>
              <a:gd name="connsiteX66" fmla="*/ 388339 w 1731075"/>
              <a:gd name="connsiteY66" fmla="*/ 1900090 h 3701938"/>
              <a:gd name="connsiteX67" fmla="*/ 397864 w 1731075"/>
              <a:gd name="connsiteY67" fmla="*/ 2014390 h 3701938"/>
              <a:gd name="connsiteX68" fmla="*/ 388339 w 1731075"/>
              <a:gd name="connsiteY68" fmla="*/ 2128690 h 3701938"/>
              <a:gd name="connsiteX69" fmla="*/ 369289 w 1731075"/>
              <a:gd name="connsiteY69" fmla="*/ 2195365 h 3701938"/>
              <a:gd name="connsiteX70" fmla="*/ 388339 w 1731075"/>
              <a:gd name="connsiteY70" fmla="*/ 2262040 h 3701938"/>
              <a:gd name="connsiteX71" fmla="*/ 416914 w 1731075"/>
              <a:gd name="connsiteY71" fmla="*/ 2271565 h 3701938"/>
              <a:gd name="connsiteX72" fmla="*/ 445489 w 1731075"/>
              <a:gd name="connsiteY72" fmla="*/ 2300140 h 3701938"/>
              <a:gd name="connsiteX73" fmla="*/ 464539 w 1731075"/>
              <a:gd name="connsiteY73" fmla="*/ 2328715 h 3701938"/>
              <a:gd name="connsiteX74" fmla="*/ 493114 w 1731075"/>
              <a:gd name="connsiteY74" fmla="*/ 2338240 h 3701938"/>
              <a:gd name="connsiteX75" fmla="*/ 607414 w 1731075"/>
              <a:gd name="connsiteY75" fmla="*/ 2509690 h 3701938"/>
              <a:gd name="connsiteX76" fmla="*/ 626464 w 1731075"/>
              <a:gd name="connsiteY76" fmla="*/ 2538265 h 3701938"/>
              <a:gd name="connsiteX77" fmla="*/ 645514 w 1731075"/>
              <a:gd name="connsiteY77" fmla="*/ 2566840 h 3701938"/>
              <a:gd name="connsiteX78" fmla="*/ 702664 w 1731075"/>
              <a:gd name="connsiteY78" fmla="*/ 2681140 h 3701938"/>
              <a:gd name="connsiteX79" fmla="*/ 721714 w 1731075"/>
              <a:gd name="connsiteY79" fmla="*/ 2709715 h 3701938"/>
              <a:gd name="connsiteX80" fmla="*/ 750289 w 1731075"/>
              <a:gd name="connsiteY80" fmla="*/ 2728765 h 3701938"/>
              <a:gd name="connsiteX81" fmla="*/ 759814 w 1731075"/>
              <a:gd name="connsiteY81" fmla="*/ 2757340 h 3701938"/>
              <a:gd name="connsiteX82" fmla="*/ 807439 w 1731075"/>
              <a:gd name="connsiteY82" fmla="*/ 2824015 h 3701938"/>
              <a:gd name="connsiteX83" fmla="*/ 864589 w 1731075"/>
              <a:gd name="connsiteY83" fmla="*/ 2852590 h 3701938"/>
              <a:gd name="connsiteX84" fmla="*/ 883639 w 1731075"/>
              <a:gd name="connsiteY84" fmla="*/ 2881165 h 3701938"/>
              <a:gd name="connsiteX85" fmla="*/ 912214 w 1731075"/>
              <a:gd name="connsiteY85" fmla="*/ 2890690 h 3701938"/>
              <a:gd name="connsiteX86" fmla="*/ 940789 w 1731075"/>
              <a:gd name="connsiteY86" fmla="*/ 2909740 h 3701938"/>
              <a:gd name="connsiteX87" fmla="*/ 950314 w 1731075"/>
              <a:gd name="connsiteY87" fmla="*/ 2938315 h 3701938"/>
              <a:gd name="connsiteX88" fmla="*/ 978889 w 1731075"/>
              <a:gd name="connsiteY88" fmla="*/ 2947840 h 3701938"/>
              <a:gd name="connsiteX89" fmla="*/ 1007464 w 1731075"/>
              <a:gd name="connsiteY89" fmla="*/ 2966890 h 3701938"/>
              <a:gd name="connsiteX90" fmla="*/ 1036039 w 1731075"/>
              <a:gd name="connsiteY90" fmla="*/ 3024040 h 3701938"/>
              <a:gd name="connsiteX91" fmla="*/ 1045564 w 1731075"/>
              <a:gd name="connsiteY91" fmla="*/ 3052615 h 3701938"/>
              <a:gd name="connsiteX92" fmla="*/ 1093189 w 1731075"/>
              <a:gd name="connsiteY92" fmla="*/ 3109765 h 3701938"/>
              <a:gd name="connsiteX93" fmla="*/ 1102714 w 1731075"/>
              <a:gd name="connsiteY93" fmla="*/ 3138340 h 3701938"/>
              <a:gd name="connsiteX94" fmla="*/ 1121764 w 1731075"/>
              <a:gd name="connsiteY94" fmla="*/ 3166915 h 3701938"/>
              <a:gd name="connsiteX95" fmla="*/ 1131289 w 1731075"/>
              <a:gd name="connsiteY95" fmla="*/ 3195490 h 3701938"/>
              <a:gd name="connsiteX96" fmla="*/ 1169389 w 1731075"/>
              <a:gd name="connsiteY96" fmla="*/ 3252640 h 3701938"/>
              <a:gd name="connsiteX97" fmla="*/ 1188439 w 1731075"/>
              <a:gd name="connsiteY97" fmla="*/ 3281215 h 3701938"/>
              <a:gd name="connsiteX98" fmla="*/ 1245589 w 1731075"/>
              <a:gd name="connsiteY98" fmla="*/ 3376465 h 3701938"/>
              <a:gd name="connsiteX99" fmla="*/ 1274164 w 1731075"/>
              <a:gd name="connsiteY99" fmla="*/ 3395515 h 3701938"/>
              <a:gd name="connsiteX100" fmla="*/ 1321789 w 1731075"/>
              <a:gd name="connsiteY100" fmla="*/ 3481240 h 3701938"/>
              <a:gd name="connsiteX101" fmla="*/ 1350364 w 1731075"/>
              <a:gd name="connsiteY101" fmla="*/ 3500290 h 3701938"/>
              <a:gd name="connsiteX102" fmla="*/ 1378939 w 1731075"/>
              <a:gd name="connsiteY102" fmla="*/ 3528865 h 3701938"/>
              <a:gd name="connsiteX103" fmla="*/ 1436089 w 1731075"/>
              <a:gd name="connsiteY103" fmla="*/ 3566965 h 3701938"/>
              <a:gd name="connsiteX104" fmla="*/ 1464664 w 1731075"/>
              <a:gd name="connsiteY104" fmla="*/ 3586015 h 3701938"/>
              <a:gd name="connsiteX105" fmla="*/ 1493239 w 1731075"/>
              <a:gd name="connsiteY105" fmla="*/ 3605065 h 3701938"/>
              <a:gd name="connsiteX106" fmla="*/ 1521814 w 1731075"/>
              <a:gd name="connsiteY106" fmla="*/ 3614590 h 3701938"/>
              <a:gd name="connsiteX107" fmla="*/ 1550389 w 1731075"/>
              <a:gd name="connsiteY107" fmla="*/ 3633640 h 3701938"/>
              <a:gd name="connsiteX108" fmla="*/ 1578964 w 1731075"/>
              <a:gd name="connsiteY108" fmla="*/ 3643165 h 3701938"/>
              <a:gd name="connsiteX109" fmla="*/ 1664689 w 1731075"/>
              <a:gd name="connsiteY109" fmla="*/ 3681265 h 3701938"/>
              <a:gd name="connsiteX110" fmla="*/ 1693264 w 1731075"/>
              <a:gd name="connsiteY110" fmla="*/ 3690790 h 3701938"/>
              <a:gd name="connsiteX111" fmla="*/ 1693264 w 1731075"/>
              <a:gd name="connsiteY111" fmla="*/ 3405040 h 3701938"/>
              <a:gd name="connsiteX112" fmla="*/ 1712314 w 1731075"/>
              <a:gd name="connsiteY112" fmla="*/ 3081190 h 3701938"/>
              <a:gd name="connsiteX113" fmla="*/ 1702789 w 1731075"/>
              <a:gd name="connsiteY113" fmla="*/ 2004865 h 3701938"/>
              <a:gd name="connsiteX114" fmla="*/ 1693264 w 1731075"/>
              <a:gd name="connsiteY114" fmla="*/ 1947715 h 3701938"/>
              <a:gd name="connsiteX115" fmla="*/ 1683739 w 1731075"/>
              <a:gd name="connsiteY115" fmla="*/ 1852465 h 3701938"/>
              <a:gd name="connsiteX116" fmla="*/ 1664689 w 1731075"/>
              <a:gd name="connsiteY116" fmla="*/ 1823890 h 3701938"/>
              <a:gd name="connsiteX117" fmla="*/ 1636114 w 1731075"/>
              <a:gd name="connsiteY117" fmla="*/ 1804840 h 370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731075" h="3701938">
                <a:moveTo>
                  <a:pt x="1693264" y="1842940"/>
                </a:moveTo>
                <a:cubicBezTo>
                  <a:pt x="1686914" y="1833415"/>
                  <a:pt x="1683153" y="1821516"/>
                  <a:pt x="1674214" y="1814365"/>
                </a:cubicBezTo>
                <a:cubicBezTo>
                  <a:pt x="1666374" y="1808093"/>
                  <a:pt x="1654619" y="1809330"/>
                  <a:pt x="1645639" y="1804840"/>
                </a:cubicBezTo>
                <a:cubicBezTo>
                  <a:pt x="1635400" y="1799720"/>
                  <a:pt x="1627525" y="1790439"/>
                  <a:pt x="1617064" y="1785790"/>
                </a:cubicBezTo>
                <a:cubicBezTo>
                  <a:pt x="1598714" y="1777635"/>
                  <a:pt x="1578964" y="1773090"/>
                  <a:pt x="1559914" y="1766740"/>
                </a:cubicBezTo>
                <a:lnTo>
                  <a:pt x="1531339" y="1757215"/>
                </a:lnTo>
                <a:cubicBezTo>
                  <a:pt x="1521814" y="1754040"/>
                  <a:pt x="1511118" y="1753259"/>
                  <a:pt x="1502764" y="1747690"/>
                </a:cubicBezTo>
                <a:cubicBezTo>
                  <a:pt x="1465835" y="1723071"/>
                  <a:pt x="1485049" y="1732260"/>
                  <a:pt x="1445614" y="1719115"/>
                </a:cubicBezTo>
                <a:cubicBezTo>
                  <a:pt x="1439264" y="1709590"/>
                  <a:pt x="1435503" y="1697691"/>
                  <a:pt x="1426564" y="1690540"/>
                </a:cubicBezTo>
                <a:cubicBezTo>
                  <a:pt x="1418724" y="1684268"/>
                  <a:pt x="1406969" y="1685505"/>
                  <a:pt x="1397989" y="1681015"/>
                </a:cubicBezTo>
                <a:cubicBezTo>
                  <a:pt x="1324131" y="1644086"/>
                  <a:pt x="1412663" y="1676381"/>
                  <a:pt x="1340839" y="1652440"/>
                </a:cubicBezTo>
                <a:cubicBezTo>
                  <a:pt x="1328139" y="1633390"/>
                  <a:pt x="1309979" y="1617010"/>
                  <a:pt x="1302739" y="1595290"/>
                </a:cubicBezTo>
                <a:lnTo>
                  <a:pt x="1274164" y="1509565"/>
                </a:lnTo>
                <a:lnTo>
                  <a:pt x="1255114" y="1452415"/>
                </a:lnTo>
                <a:lnTo>
                  <a:pt x="1245589" y="1423840"/>
                </a:lnTo>
                <a:cubicBezTo>
                  <a:pt x="1242414" y="1401615"/>
                  <a:pt x="1241112" y="1379041"/>
                  <a:pt x="1236064" y="1357165"/>
                </a:cubicBezTo>
                <a:cubicBezTo>
                  <a:pt x="1231549" y="1337599"/>
                  <a:pt x="1223364" y="1319065"/>
                  <a:pt x="1217014" y="1300015"/>
                </a:cubicBezTo>
                <a:lnTo>
                  <a:pt x="1197964" y="1242865"/>
                </a:lnTo>
                <a:lnTo>
                  <a:pt x="1178914" y="1185715"/>
                </a:lnTo>
                <a:cubicBezTo>
                  <a:pt x="1171167" y="1162474"/>
                  <a:pt x="1168803" y="1147029"/>
                  <a:pt x="1150339" y="1128565"/>
                </a:cubicBezTo>
                <a:cubicBezTo>
                  <a:pt x="1142244" y="1120470"/>
                  <a:pt x="1131289" y="1115865"/>
                  <a:pt x="1121764" y="1109515"/>
                </a:cubicBezTo>
                <a:cubicBezTo>
                  <a:pt x="1087026" y="1005302"/>
                  <a:pt x="1142428" y="1163152"/>
                  <a:pt x="1093189" y="1052365"/>
                </a:cubicBezTo>
                <a:cubicBezTo>
                  <a:pt x="1085034" y="1034015"/>
                  <a:pt x="1080489" y="1014265"/>
                  <a:pt x="1074139" y="995215"/>
                </a:cubicBezTo>
                <a:lnTo>
                  <a:pt x="1045564" y="909490"/>
                </a:lnTo>
                <a:lnTo>
                  <a:pt x="1036039" y="880915"/>
                </a:lnTo>
                <a:cubicBezTo>
                  <a:pt x="1032864" y="871390"/>
                  <a:pt x="1032083" y="860694"/>
                  <a:pt x="1026514" y="852340"/>
                </a:cubicBezTo>
                <a:lnTo>
                  <a:pt x="1007464" y="823765"/>
                </a:lnTo>
                <a:cubicBezTo>
                  <a:pt x="1011494" y="791522"/>
                  <a:pt x="1015158" y="721736"/>
                  <a:pt x="1036039" y="690415"/>
                </a:cubicBezTo>
                <a:lnTo>
                  <a:pt x="1055089" y="661840"/>
                </a:lnTo>
                <a:cubicBezTo>
                  <a:pt x="1086056" y="507005"/>
                  <a:pt x="1038695" y="748387"/>
                  <a:pt x="1074139" y="547540"/>
                </a:cubicBezTo>
                <a:cubicBezTo>
                  <a:pt x="1079766" y="515654"/>
                  <a:pt x="1088610" y="484343"/>
                  <a:pt x="1093189" y="452290"/>
                </a:cubicBezTo>
                <a:cubicBezTo>
                  <a:pt x="1099539" y="407840"/>
                  <a:pt x="1098040" y="361537"/>
                  <a:pt x="1112239" y="318940"/>
                </a:cubicBezTo>
                <a:cubicBezTo>
                  <a:pt x="1115414" y="309415"/>
                  <a:pt x="1119122" y="300051"/>
                  <a:pt x="1121764" y="290365"/>
                </a:cubicBezTo>
                <a:cubicBezTo>
                  <a:pt x="1128653" y="265106"/>
                  <a:pt x="1132535" y="239003"/>
                  <a:pt x="1140814" y="214165"/>
                </a:cubicBezTo>
                <a:lnTo>
                  <a:pt x="1150339" y="185590"/>
                </a:lnTo>
                <a:cubicBezTo>
                  <a:pt x="1153514" y="160190"/>
                  <a:pt x="1156244" y="134730"/>
                  <a:pt x="1159864" y="109390"/>
                </a:cubicBezTo>
                <a:cubicBezTo>
                  <a:pt x="1162595" y="90271"/>
                  <a:pt x="1174695" y="70810"/>
                  <a:pt x="1169389" y="52240"/>
                </a:cubicBezTo>
                <a:cubicBezTo>
                  <a:pt x="1166631" y="42586"/>
                  <a:pt x="1150851" y="42969"/>
                  <a:pt x="1140814" y="42715"/>
                </a:cubicBezTo>
                <a:cubicBezTo>
                  <a:pt x="899570" y="36608"/>
                  <a:pt x="658214" y="36365"/>
                  <a:pt x="416914" y="33190"/>
                </a:cubicBezTo>
                <a:cubicBezTo>
                  <a:pt x="356589" y="36365"/>
                  <a:pt x="278654" y="0"/>
                  <a:pt x="235939" y="42715"/>
                </a:cubicBezTo>
                <a:cubicBezTo>
                  <a:pt x="193224" y="85430"/>
                  <a:pt x="230182" y="163399"/>
                  <a:pt x="226414" y="223690"/>
                </a:cubicBezTo>
                <a:cubicBezTo>
                  <a:pt x="223832" y="265006"/>
                  <a:pt x="222243" y="306466"/>
                  <a:pt x="216889" y="347515"/>
                </a:cubicBezTo>
                <a:cubicBezTo>
                  <a:pt x="212701" y="379622"/>
                  <a:pt x="208078" y="412048"/>
                  <a:pt x="197839" y="442765"/>
                </a:cubicBezTo>
                <a:cubicBezTo>
                  <a:pt x="194664" y="452290"/>
                  <a:pt x="192804" y="462360"/>
                  <a:pt x="188314" y="471340"/>
                </a:cubicBezTo>
                <a:cubicBezTo>
                  <a:pt x="183194" y="481579"/>
                  <a:pt x="176593" y="491121"/>
                  <a:pt x="169264" y="499915"/>
                </a:cubicBezTo>
                <a:cubicBezTo>
                  <a:pt x="160640" y="510263"/>
                  <a:pt x="148959" y="517857"/>
                  <a:pt x="140689" y="528490"/>
                </a:cubicBezTo>
                <a:cubicBezTo>
                  <a:pt x="126633" y="546562"/>
                  <a:pt x="115289" y="566590"/>
                  <a:pt x="102589" y="585640"/>
                </a:cubicBezTo>
                <a:cubicBezTo>
                  <a:pt x="96239" y="595165"/>
                  <a:pt x="91634" y="606120"/>
                  <a:pt x="83539" y="614215"/>
                </a:cubicBezTo>
                <a:lnTo>
                  <a:pt x="54964" y="642790"/>
                </a:lnTo>
                <a:cubicBezTo>
                  <a:pt x="48614" y="661840"/>
                  <a:pt x="40784" y="680459"/>
                  <a:pt x="35914" y="699940"/>
                </a:cubicBezTo>
                <a:cubicBezTo>
                  <a:pt x="23954" y="747780"/>
                  <a:pt x="30529" y="725621"/>
                  <a:pt x="16864" y="766615"/>
                </a:cubicBezTo>
                <a:cubicBezTo>
                  <a:pt x="0" y="952116"/>
                  <a:pt x="840" y="895775"/>
                  <a:pt x="16864" y="1176190"/>
                </a:cubicBezTo>
                <a:cubicBezTo>
                  <a:pt x="18845" y="1210859"/>
                  <a:pt x="54533" y="1232046"/>
                  <a:pt x="64489" y="1261915"/>
                </a:cubicBezTo>
                <a:lnTo>
                  <a:pt x="83539" y="1319065"/>
                </a:lnTo>
                <a:lnTo>
                  <a:pt x="93064" y="1347640"/>
                </a:lnTo>
                <a:cubicBezTo>
                  <a:pt x="100949" y="1402838"/>
                  <a:pt x="113567" y="1453182"/>
                  <a:pt x="93064" y="1509565"/>
                </a:cubicBezTo>
                <a:cubicBezTo>
                  <a:pt x="89633" y="1519001"/>
                  <a:pt x="74014" y="1515915"/>
                  <a:pt x="64489" y="1519090"/>
                </a:cubicBezTo>
                <a:cubicBezTo>
                  <a:pt x="58139" y="1538140"/>
                  <a:pt x="45439" y="1557190"/>
                  <a:pt x="64489" y="1576240"/>
                </a:cubicBezTo>
                <a:cubicBezTo>
                  <a:pt x="71589" y="1583340"/>
                  <a:pt x="83539" y="1582590"/>
                  <a:pt x="93064" y="1585765"/>
                </a:cubicBezTo>
                <a:cubicBezTo>
                  <a:pt x="105764" y="1604815"/>
                  <a:pt x="109444" y="1635675"/>
                  <a:pt x="131164" y="1642915"/>
                </a:cubicBezTo>
                <a:cubicBezTo>
                  <a:pt x="170599" y="1656060"/>
                  <a:pt x="151385" y="1646871"/>
                  <a:pt x="188314" y="1671490"/>
                </a:cubicBezTo>
                <a:cubicBezTo>
                  <a:pt x="194664" y="1681015"/>
                  <a:pt x="198425" y="1692914"/>
                  <a:pt x="207364" y="1700065"/>
                </a:cubicBezTo>
                <a:cubicBezTo>
                  <a:pt x="215204" y="1706337"/>
                  <a:pt x="226959" y="1705100"/>
                  <a:pt x="235939" y="1709590"/>
                </a:cubicBezTo>
                <a:cubicBezTo>
                  <a:pt x="309797" y="1746519"/>
                  <a:pt x="221265" y="1714224"/>
                  <a:pt x="293089" y="1738165"/>
                </a:cubicBezTo>
                <a:cubicBezTo>
                  <a:pt x="337539" y="1804840"/>
                  <a:pt x="312139" y="1782615"/>
                  <a:pt x="359764" y="1814365"/>
                </a:cubicBezTo>
                <a:lnTo>
                  <a:pt x="378814" y="1871515"/>
                </a:lnTo>
                <a:lnTo>
                  <a:pt x="388339" y="1900090"/>
                </a:lnTo>
                <a:cubicBezTo>
                  <a:pt x="391514" y="1938190"/>
                  <a:pt x="397864" y="1976158"/>
                  <a:pt x="397864" y="2014390"/>
                </a:cubicBezTo>
                <a:cubicBezTo>
                  <a:pt x="397864" y="2052622"/>
                  <a:pt x="393081" y="2090753"/>
                  <a:pt x="388339" y="2128690"/>
                </a:cubicBezTo>
                <a:cubicBezTo>
                  <a:pt x="385947" y="2147826"/>
                  <a:pt x="375615" y="2176386"/>
                  <a:pt x="369289" y="2195365"/>
                </a:cubicBezTo>
                <a:cubicBezTo>
                  <a:pt x="369371" y="2195695"/>
                  <a:pt x="383784" y="2257485"/>
                  <a:pt x="388339" y="2262040"/>
                </a:cubicBezTo>
                <a:cubicBezTo>
                  <a:pt x="395439" y="2269140"/>
                  <a:pt x="407389" y="2268390"/>
                  <a:pt x="416914" y="2271565"/>
                </a:cubicBezTo>
                <a:cubicBezTo>
                  <a:pt x="426439" y="2281090"/>
                  <a:pt x="436865" y="2289792"/>
                  <a:pt x="445489" y="2300140"/>
                </a:cubicBezTo>
                <a:cubicBezTo>
                  <a:pt x="452818" y="2308934"/>
                  <a:pt x="455600" y="2321564"/>
                  <a:pt x="464539" y="2328715"/>
                </a:cubicBezTo>
                <a:cubicBezTo>
                  <a:pt x="472379" y="2334987"/>
                  <a:pt x="483589" y="2335065"/>
                  <a:pt x="493114" y="2338240"/>
                </a:cubicBezTo>
                <a:lnTo>
                  <a:pt x="607414" y="2509690"/>
                </a:lnTo>
                <a:lnTo>
                  <a:pt x="626464" y="2538265"/>
                </a:lnTo>
                <a:cubicBezTo>
                  <a:pt x="632814" y="2547790"/>
                  <a:pt x="641894" y="2555980"/>
                  <a:pt x="645514" y="2566840"/>
                </a:cubicBezTo>
                <a:cubicBezTo>
                  <a:pt x="671804" y="2645710"/>
                  <a:pt x="653425" y="2607282"/>
                  <a:pt x="702664" y="2681140"/>
                </a:cubicBezTo>
                <a:cubicBezTo>
                  <a:pt x="709014" y="2690665"/>
                  <a:pt x="712189" y="2703365"/>
                  <a:pt x="721714" y="2709715"/>
                </a:cubicBezTo>
                <a:lnTo>
                  <a:pt x="750289" y="2728765"/>
                </a:lnTo>
                <a:cubicBezTo>
                  <a:pt x="753464" y="2738290"/>
                  <a:pt x="755324" y="2748360"/>
                  <a:pt x="759814" y="2757340"/>
                </a:cubicBezTo>
                <a:cubicBezTo>
                  <a:pt x="765222" y="2768157"/>
                  <a:pt x="803125" y="2819701"/>
                  <a:pt x="807439" y="2824015"/>
                </a:cubicBezTo>
                <a:cubicBezTo>
                  <a:pt x="825903" y="2842479"/>
                  <a:pt x="841348" y="2844843"/>
                  <a:pt x="864589" y="2852590"/>
                </a:cubicBezTo>
                <a:cubicBezTo>
                  <a:pt x="870939" y="2862115"/>
                  <a:pt x="874700" y="2874014"/>
                  <a:pt x="883639" y="2881165"/>
                </a:cubicBezTo>
                <a:cubicBezTo>
                  <a:pt x="891479" y="2887437"/>
                  <a:pt x="903234" y="2886200"/>
                  <a:pt x="912214" y="2890690"/>
                </a:cubicBezTo>
                <a:cubicBezTo>
                  <a:pt x="922453" y="2895810"/>
                  <a:pt x="931264" y="2903390"/>
                  <a:pt x="940789" y="2909740"/>
                </a:cubicBezTo>
                <a:cubicBezTo>
                  <a:pt x="943964" y="2919265"/>
                  <a:pt x="943214" y="2931215"/>
                  <a:pt x="950314" y="2938315"/>
                </a:cubicBezTo>
                <a:cubicBezTo>
                  <a:pt x="957414" y="2945415"/>
                  <a:pt x="969909" y="2943350"/>
                  <a:pt x="978889" y="2947840"/>
                </a:cubicBezTo>
                <a:cubicBezTo>
                  <a:pt x="989128" y="2952960"/>
                  <a:pt x="997939" y="2960540"/>
                  <a:pt x="1007464" y="2966890"/>
                </a:cubicBezTo>
                <a:cubicBezTo>
                  <a:pt x="1031405" y="3038714"/>
                  <a:pt x="999110" y="2950182"/>
                  <a:pt x="1036039" y="3024040"/>
                </a:cubicBezTo>
                <a:cubicBezTo>
                  <a:pt x="1040529" y="3033020"/>
                  <a:pt x="1039995" y="3044261"/>
                  <a:pt x="1045564" y="3052615"/>
                </a:cubicBezTo>
                <a:cubicBezTo>
                  <a:pt x="1087695" y="3115812"/>
                  <a:pt x="1062026" y="3047439"/>
                  <a:pt x="1093189" y="3109765"/>
                </a:cubicBezTo>
                <a:cubicBezTo>
                  <a:pt x="1097679" y="3118745"/>
                  <a:pt x="1098224" y="3129360"/>
                  <a:pt x="1102714" y="3138340"/>
                </a:cubicBezTo>
                <a:cubicBezTo>
                  <a:pt x="1107834" y="3148579"/>
                  <a:pt x="1116644" y="3156676"/>
                  <a:pt x="1121764" y="3166915"/>
                </a:cubicBezTo>
                <a:cubicBezTo>
                  <a:pt x="1126254" y="3175895"/>
                  <a:pt x="1126413" y="3186713"/>
                  <a:pt x="1131289" y="3195490"/>
                </a:cubicBezTo>
                <a:cubicBezTo>
                  <a:pt x="1142408" y="3215504"/>
                  <a:pt x="1156689" y="3233590"/>
                  <a:pt x="1169389" y="3252640"/>
                </a:cubicBezTo>
                <a:cubicBezTo>
                  <a:pt x="1175739" y="3262165"/>
                  <a:pt x="1183319" y="3270976"/>
                  <a:pt x="1188439" y="3281215"/>
                </a:cubicBezTo>
                <a:cubicBezTo>
                  <a:pt x="1199907" y="3304152"/>
                  <a:pt x="1228348" y="3364971"/>
                  <a:pt x="1245589" y="3376465"/>
                </a:cubicBezTo>
                <a:lnTo>
                  <a:pt x="1274164" y="3395515"/>
                </a:lnTo>
                <a:cubicBezTo>
                  <a:pt x="1284090" y="3425292"/>
                  <a:pt x="1293716" y="3462525"/>
                  <a:pt x="1321789" y="3481240"/>
                </a:cubicBezTo>
                <a:cubicBezTo>
                  <a:pt x="1331314" y="3487590"/>
                  <a:pt x="1341570" y="3492961"/>
                  <a:pt x="1350364" y="3500290"/>
                </a:cubicBezTo>
                <a:cubicBezTo>
                  <a:pt x="1360712" y="3508914"/>
                  <a:pt x="1368306" y="3520595"/>
                  <a:pt x="1378939" y="3528865"/>
                </a:cubicBezTo>
                <a:cubicBezTo>
                  <a:pt x="1397011" y="3542921"/>
                  <a:pt x="1417039" y="3554265"/>
                  <a:pt x="1436089" y="3566965"/>
                </a:cubicBezTo>
                <a:lnTo>
                  <a:pt x="1464664" y="3586015"/>
                </a:lnTo>
                <a:cubicBezTo>
                  <a:pt x="1474189" y="3592365"/>
                  <a:pt x="1482379" y="3601445"/>
                  <a:pt x="1493239" y="3605065"/>
                </a:cubicBezTo>
                <a:cubicBezTo>
                  <a:pt x="1502764" y="3608240"/>
                  <a:pt x="1512834" y="3610100"/>
                  <a:pt x="1521814" y="3614590"/>
                </a:cubicBezTo>
                <a:cubicBezTo>
                  <a:pt x="1532053" y="3619710"/>
                  <a:pt x="1540150" y="3628520"/>
                  <a:pt x="1550389" y="3633640"/>
                </a:cubicBezTo>
                <a:cubicBezTo>
                  <a:pt x="1559369" y="3638130"/>
                  <a:pt x="1569984" y="3638675"/>
                  <a:pt x="1578964" y="3643165"/>
                </a:cubicBezTo>
                <a:cubicBezTo>
                  <a:pt x="1669530" y="3688448"/>
                  <a:pt x="1517247" y="3632118"/>
                  <a:pt x="1664689" y="3681265"/>
                </a:cubicBezTo>
                <a:lnTo>
                  <a:pt x="1693264" y="3690790"/>
                </a:lnTo>
                <a:cubicBezTo>
                  <a:pt x="1731075" y="3577358"/>
                  <a:pt x="1693264" y="3701938"/>
                  <a:pt x="1693264" y="3405040"/>
                </a:cubicBezTo>
                <a:cubicBezTo>
                  <a:pt x="1693264" y="3234254"/>
                  <a:pt x="1697880" y="3211098"/>
                  <a:pt x="1712314" y="3081190"/>
                </a:cubicBezTo>
                <a:cubicBezTo>
                  <a:pt x="1709139" y="2722415"/>
                  <a:pt x="1708818" y="2363603"/>
                  <a:pt x="1702789" y="2004865"/>
                </a:cubicBezTo>
                <a:cubicBezTo>
                  <a:pt x="1702464" y="1985555"/>
                  <a:pt x="1695659" y="1966879"/>
                  <a:pt x="1693264" y="1947715"/>
                </a:cubicBezTo>
                <a:cubicBezTo>
                  <a:pt x="1689306" y="1916053"/>
                  <a:pt x="1690914" y="1883556"/>
                  <a:pt x="1683739" y="1852465"/>
                </a:cubicBezTo>
                <a:cubicBezTo>
                  <a:pt x="1681165" y="1841311"/>
                  <a:pt x="1672784" y="1831985"/>
                  <a:pt x="1664689" y="1823890"/>
                </a:cubicBezTo>
                <a:cubicBezTo>
                  <a:pt x="1656594" y="1815795"/>
                  <a:pt x="1636114" y="1804840"/>
                  <a:pt x="1636114" y="1804840"/>
                </a:cubicBezTo>
              </a:path>
            </a:pathLst>
          </a:custGeom>
          <a:solidFill>
            <a:schemeClr val="accent6">
              <a:lumMod val="20000"/>
              <a:lumOff val="80000"/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8382000" y="2286000"/>
            <a:ext cx="706437" cy="1838325"/>
          </a:xfrm>
          <a:custGeom>
            <a:avLst/>
            <a:gdLst>
              <a:gd name="connsiteX0" fmla="*/ 666750 w 668337"/>
              <a:gd name="connsiteY0" fmla="*/ 1830388 h 1830388"/>
              <a:gd name="connsiteX1" fmla="*/ 619125 w 668337"/>
              <a:gd name="connsiteY1" fmla="*/ 1811338 h 1830388"/>
              <a:gd name="connsiteX2" fmla="*/ 523875 w 668337"/>
              <a:gd name="connsiteY2" fmla="*/ 1782763 h 1830388"/>
              <a:gd name="connsiteX3" fmla="*/ 371475 w 668337"/>
              <a:gd name="connsiteY3" fmla="*/ 1706563 h 1830388"/>
              <a:gd name="connsiteX4" fmla="*/ 295275 w 668337"/>
              <a:gd name="connsiteY4" fmla="*/ 1620838 h 1830388"/>
              <a:gd name="connsiteX5" fmla="*/ 238125 w 668337"/>
              <a:gd name="connsiteY5" fmla="*/ 1458913 h 1830388"/>
              <a:gd name="connsiteX6" fmla="*/ 171450 w 668337"/>
              <a:gd name="connsiteY6" fmla="*/ 1249363 h 1830388"/>
              <a:gd name="connsiteX7" fmla="*/ 85725 w 668337"/>
              <a:gd name="connsiteY7" fmla="*/ 1087438 h 1830388"/>
              <a:gd name="connsiteX8" fmla="*/ 28575 w 668337"/>
              <a:gd name="connsiteY8" fmla="*/ 935038 h 1830388"/>
              <a:gd name="connsiteX9" fmla="*/ 0 w 668337"/>
              <a:gd name="connsiteY9" fmla="*/ 763588 h 1830388"/>
              <a:gd name="connsiteX10" fmla="*/ 28575 w 668337"/>
              <a:gd name="connsiteY10" fmla="*/ 582613 h 1830388"/>
              <a:gd name="connsiteX11" fmla="*/ 76200 w 668337"/>
              <a:gd name="connsiteY11" fmla="*/ 392113 h 1830388"/>
              <a:gd name="connsiteX12" fmla="*/ 123825 w 668337"/>
              <a:gd name="connsiteY12" fmla="*/ 182563 h 1830388"/>
              <a:gd name="connsiteX13" fmla="*/ 161925 w 668337"/>
              <a:gd name="connsiteY13" fmla="*/ 68263 h 1830388"/>
              <a:gd name="connsiteX14" fmla="*/ 161925 w 668337"/>
              <a:gd name="connsiteY14" fmla="*/ 20638 h 1830388"/>
              <a:gd name="connsiteX15" fmla="*/ 200025 w 668337"/>
              <a:gd name="connsiteY15" fmla="*/ 1588 h 1830388"/>
              <a:gd name="connsiteX16" fmla="*/ 352425 w 668337"/>
              <a:gd name="connsiteY16" fmla="*/ 11113 h 1830388"/>
              <a:gd name="connsiteX17" fmla="*/ 447675 w 668337"/>
              <a:gd name="connsiteY17" fmla="*/ 11113 h 1830388"/>
              <a:gd name="connsiteX18" fmla="*/ 542925 w 668337"/>
              <a:gd name="connsiteY18" fmla="*/ 11113 h 1830388"/>
              <a:gd name="connsiteX19" fmla="*/ 628650 w 668337"/>
              <a:gd name="connsiteY19" fmla="*/ 20638 h 1830388"/>
              <a:gd name="connsiteX20" fmla="*/ 628650 w 668337"/>
              <a:gd name="connsiteY20" fmla="*/ 49213 h 1830388"/>
              <a:gd name="connsiteX21" fmla="*/ 628650 w 668337"/>
              <a:gd name="connsiteY21" fmla="*/ 258763 h 1830388"/>
              <a:gd name="connsiteX22" fmla="*/ 657225 w 668337"/>
              <a:gd name="connsiteY22" fmla="*/ 1477963 h 1830388"/>
              <a:gd name="connsiteX23" fmla="*/ 666750 w 668337"/>
              <a:gd name="connsiteY23" fmla="*/ 1687513 h 1830388"/>
              <a:gd name="connsiteX24" fmla="*/ 666750 w 668337"/>
              <a:gd name="connsiteY24" fmla="*/ 1735138 h 1830388"/>
              <a:gd name="connsiteX25" fmla="*/ 666750 w 668337"/>
              <a:gd name="connsiteY25" fmla="*/ 1830388 h 183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68337" h="1830388">
                <a:moveTo>
                  <a:pt x="666750" y="1830388"/>
                </a:moveTo>
                <a:cubicBezTo>
                  <a:pt x="654844" y="1824832"/>
                  <a:pt x="642938" y="1819276"/>
                  <a:pt x="619125" y="1811338"/>
                </a:cubicBezTo>
                <a:cubicBezTo>
                  <a:pt x="595313" y="1803401"/>
                  <a:pt x="565150" y="1800226"/>
                  <a:pt x="523875" y="1782763"/>
                </a:cubicBezTo>
                <a:cubicBezTo>
                  <a:pt x="482600" y="1765301"/>
                  <a:pt x="409575" y="1733550"/>
                  <a:pt x="371475" y="1706563"/>
                </a:cubicBezTo>
                <a:cubicBezTo>
                  <a:pt x="333375" y="1679576"/>
                  <a:pt x="317500" y="1662113"/>
                  <a:pt x="295275" y="1620838"/>
                </a:cubicBezTo>
                <a:cubicBezTo>
                  <a:pt x="273050" y="1579563"/>
                  <a:pt x="258762" y="1520825"/>
                  <a:pt x="238125" y="1458913"/>
                </a:cubicBezTo>
                <a:cubicBezTo>
                  <a:pt x="217488" y="1397001"/>
                  <a:pt x="196850" y="1311275"/>
                  <a:pt x="171450" y="1249363"/>
                </a:cubicBezTo>
                <a:cubicBezTo>
                  <a:pt x="146050" y="1187451"/>
                  <a:pt x="109537" y="1139825"/>
                  <a:pt x="85725" y="1087438"/>
                </a:cubicBezTo>
                <a:cubicBezTo>
                  <a:pt x="61913" y="1035051"/>
                  <a:pt x="42863" y="989013"/>
                  <a:pt x="28575" y="935038"/>
                </a:cubicBezTo>
                <a:cubicBezTo>
                  <a:pt x="14288" y="881063"/>
                  <a:pt x="0" y="822325"/>
                  <a:pt x="0" y="763588"/>
                </a:cubicBezTo>
                <a:cubicBezTo>
                  <a:pt x="0" y="704851"/>
                  <a:pt x="15875" y="644526"/>
                  <a:pt x="28575" y="582613"/>
                </a:cubicBezTo>
                <a:cubicBezTo>
                  <a:pt x="41275" y="520701"/>
                  <a:pt x="60325" y="458788"/>
                  <a:pt x="76200" y="392113"/>
                </a:cubicBezTo>
                <a:cubicBezTo>
                  <a:pt x="92075" y="325438"/>
                  <a:pt x="109538" y="236538"/>
                  <a:pt x="123825" y="182563"/>
                </a:cubicBezTo>
                <a:cubicBezTo>
                  <a:pt x="138113" y="128588"/>
                  <a:pt x="155575" y="95250"/>
                  <a:pt x="161925" y="68263"/>
                </a:cubicBezTo>
                <a:cubicBezTo>
                  <a:pt x="168275" y="41276"/>
                  <a:pt x="155575" y="31750"/>
                  <a:pt x="161925" y="20638"/>
                </a:cubicBezTo>
                <a:cubicBezTo>
                  <a:pt x="168275" y="9526"/>
                  <a:pt x="168275" y="3176"/>
                  <a:pt x="200025" y="1588"/>
                </a:cubicBezTo>
                <a:cubicBezTo>
                  <a:pt x="231775" y="0"/>
                  <a:pt x="311150" y="9526"/>
                  <a:pt x="352425" y="11113"/>
                </a:cubicBezTo>
                <a:cubicBezTo>
                  <a:pt x="393700" y="12700"/>
                  <a:pt x="447675" y="11113"/>
                  <a:pt x="447675" y="11113"/>
                </a:cubicBezTo>
                <a:cubicBezTo>
                  <a:pt x="479425" y="11113"/>
                  <a:pt x="512763" y="9526"/>
                  <a:pt x="542925" y="11113"/>
                </a:cubicBezTo>
                <a:cubicBezTo>
                  <a:pt x="573087" y="12700"/>
                  <a:pt x="614362" y="14288"/>
                  <a:pt x="628650" y="20638"/>
                </a:cubicBezTo>
                <a:cubicBezTo>
                  <a:pt x="642938" y="26988"/>
                  <a:pt x="628650" y="49213"/>
                  <a:pt x="628650" y="49213"/>
                </a:cubicBezTo>
                <a:cubicBezTo>
                  <a:pt x="628650" y="88900"/>
                  <a:pt x="623888" y="20638"/>
                  <a:pt x="628650" y="258763"/>
                </a:cubicBezTo>
                <a:cubicBezTo>
                  <a:pt x="633413" y="496888"/>
                  <a:pt x="650875" y="1239838"/>
                  <a:pt x="657225" y="1477963"/>
                </a:cubicBezTo>
                <a:cubicBezTo>
                  <a:pt x="663575" y="1716088"/>
                  <a:pt x="665163" y="1644651"/>
                  <a:pt x="666750" y="1687513"/>
                </a:cubicBezTo>
                <a:cubicBezTo>
                  <a:pt x="668337" y="1730375"/>
                  <a:pt x="666750" y="1735138"/>
                  <a:pt x="666750" y="1735138"/>
                </a:cubicBezTo>
                <a:lnTo>
                  <a:pt x="666750" y="183038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3506457">
            <a:off x="5107171" y="4378896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>
                <a:latin typeface="Impact" pitchFamily="34" charset="0"/>
              </a:rPr>
              <a:t>DMP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3744771">
            <a:off x="6083118" y="3307377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>
                <a:latin typeface="Impact" pitchFamily="34" charset="0"/>
              </a:rPr>
              <a:t>SMMP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3737203">
            <a:off x="7659930" y="3398919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>
                <a:latin typeface="Impact" pitchFamily="34" charset="0"/>
              </a:rPr>
              <a:t>CBMP</a:t>
            </a:r>
            <a:endParaRPr lang="en-US" sz="2400">
              <a:latin typeface="Impac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3804090">
            <a:off x="8411393" y="2898515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>
                <a:latin typeface="Impact" pitchFamily="34" charset="0"/>
              </a:rPr>
              <a:t>DcMP</a:t>
            </a:r>
            <a:endParaRPr lang="en-US" sz="2000">
              <a:latin typeface="Impact" pitchFamily="34" charset="0"/>
            </a:endParaRPr>
          </a:p>
        </p:txBody>
      </p:sp>
      <p:sp>
        <p:nvSpPr>
          <p:cNvPr id="17" name="Pravougaonik 16"/>
          <p:cNvSpPr/>
          <p:nvPr/>
        </p:nvSpPr>
        <p:spPr>
          <a:xfrm>
            <a:off x="0" y="6519446"/>
            <a:ext cx="4038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9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9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29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296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PIM2774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7772400" cy="11430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36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Mineral </a:t>
            </a:r>
            <a:r>
              <a:rPr lang="sr-Latn-RS" sz="36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resources of Serbia :</a:t>
            </a:r>
            <a:br>
              <a:rPr lang="sr-Latn-RS" sz="36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</a:br>
            <a:r>
              <a:rPr lang="sr-Latn-RS" sz="28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P</a:t>
            </a:r>
            <a:r>
              <a:rPr lang="en-US" sz="2800">
                <a:solidFill>
                  <a:schemeClr val="tx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resent state and future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3429000" y="3048000"/>
            <a:ext cx="5715000" cy="1981200"/>
          </a:xfrm>
        </p:spPr>
        <p:txBody>
          <a:bodyPr/>
          <a:lstStyle/>
          <a:p>
            <a:pPr>
              <a:spcBef>
                <a:spcPts val="3600"/>
              </a:spcBef>
              <a:buFont typeface="Wingdings" pitchFamily="2" charset="2"/>
              <a:buChar char="§"/>
            </a:pPr>
            <a:r>
              <a:rPr lang="sr-Latn-RS" b="1">
                <a:solidFill>
                  <a:schemeClr val="bg1"/>
                </a:solidFill>
                <a:latin typeface="Arial Narrow" pitchFamily="34" charset="0"/>
              </a:rPr>
              <a:t>Metallic mineral deposits</a:t>
            </a:r>
          </a:p>
          <a:p>
            <a:pPr>
              <a:spcBef>
                <a:spcPts val="1200"/>
              </a:spcBef>
              <a:buFont typeface="Wingdings" pitchFamily="2" charset="2"/>
              <a:buChar char="§"/>
            </a:pPr>
            <a:r>
              <a:rPr lang="sr-Latn-RS" b="1">
                <a:solidFill>
                  <a:schemeClr val="bg1"/>
                </a:solidFill>
                <a:latin typeface="Arial Narrow" pitchFamily="34" charset="0"/>
              </a:rPr>
              <a:t>Industrial minerals and rocks</a:t>
            </a:r>
          </a:p>
          <a:p>
            <a:pPr>
              <a:spcBef>
                <a:spcPts val="1200"/>
              </a:spcBef>
              <a:buFont typeface="Wingdings" pitchFamily="2" charset="2"/>
              <a:buChar char="§"/>
            </a:pPr>
            <a:r>
              <a:rPr lang="sr-Latn-RS" b="1">
                <a:solidFill>
                  <a:schemeClr val="bg1"/>
                </a:solidFill>
                <a:latin typeface="Arial Narrow" pitchFamily="34" charset="0"/>
              </a:rPr>
              <a:t>Fosil fuels</a:t>
            </a:r>
            <a:endParaRPr lang="sr-Latn-CS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9D81B-31E8-4258-8F2E-A9DFA3ACA4AA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7" name="Pravougaonik 6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>
                <a:solidFill>
                  <a:schemeClr val="bg1"/>
                </a:solidFill>
              </a:rPr>
              <a:t>Geological Survey of Serbia</a:t>
            </a:r>
            <a:endParaRPr lang="sr-Latn-CS" sz="1600">
              <a:solidFill>
                <a:schemeClr val="bg1"/>
              </a:solidFill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43 EuroGeoSurveys General Meeting (EGS)</a:t>
            </a:r>
            <a:r>
              <a:rPr lang="sr-Latn-RS" sz="1400"/>
              <a:t> - </a:t>
            </a:r>
            <a:r>
              <a:rPr lang="en-US" sz="1400"/>
              <a:t>43 Directors Workshop – Mineral Resources Potential</a:t>
            </a:r>
            <a:endParaRPr lang="sr-Latn-CS" sz="1400"/>
          </a:p>
        </p:txBody>
      </p:sp>
      <p:pic>
        <p:nvPicPr>
          <p:cNvPr id="9" name="Picture 2" descr="http://geoliss.mre.gov.rs/images/GeolISS100p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85800"/>
            <a:ext cx="1143000" cy="44648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3810000" cy="2057400"/>
          </a:xfrm>
        </p:spPr>
        <p:txBody>
          <a:bodyPr anchor="t"/>
          <a:lstStyle/>
          <a:p>
            <a:pPr algn="ctr">
              <a:spcBef>
                <a:spcPts val="0"/>
              </a:spcBef>
              <a:defRPr/>
            </a:pP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Impact" pitchFamily="34" charset="0"/>
              </a:rPr>
              <a:t>METALLIC MINERAL RESOURCES </a:t>
            </a:r>
            <a:br>
              <a:rPr lang="en-US" sz="3200">
                <a:solidFill>
                  <a:schemeClr val="accent6">
                    <a:lumMod val="50000"/>
                  </a:schemeClr>
                </a:solidFill>
                <a:latin typeface="Impact" pitchFamily="34" charset="0"/>
              </a:rPr>
            </a:b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Impact" pitchFamily="34" charset="0"/>
              </a:rPr>
              <a:t>OF SERBIA</a:t>
            </a: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  <a:t/>
            </a:r>
            <a:br>
              <a:rPr lang="en-US" sz="3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</a:br>
            <a:r>
              <a:rPr lang="en-US" sz="3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  <a:t/>
            </a:r>
            <a:br>
              <a:rPr lang="en-US" sz="3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</a:br>
            <a:r>
              <a:rPr lang="sr-Latn-RS" sz="3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  <a:t/>
            </a:r>
            <a:br>
              <a:rPr lang="sr-Latn-RS" sz="3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</a:br>
            <a:r>
              <a:rPr lang="en-US" sz="2400">
                <a:solidFill>
                  <a:schemeClr val="tx2">
                    <a:lumMod val="90000"/>
                    <a:lumOff val="10000"/>
                  </a:schemeClr>
                </a:solidFill>
                <a:latin typeface="Arial Narrow" pitchFamily="34" charset="0"/>
                <a:ea typeface="+mn-ea"/>
                <a:cs typeface="+mn-cs"/>
              </a:rPr>
              <a:t>There are more then 2000 metallic mineral deposits and mineral occurrences at territory of Serbia</a:t>
            </a:r>
            <a:r>
              <a:rPr lang="sr-Latn-RS" sz="28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  <a:t/>
            </a:r>
            <a:br>
              <a:rPr lang="sr-Latn-RS" sz="28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</a:br>
            <a:r>
              <a:rPr lang="sr-Latn-RS" sz="28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  <a:t/>
            </a:r>
            <a:br>
              <a:rPr lang="sr-Latn-RS" sz="28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ea typeface="+mn-ea"/>
                <a:cs typeface="+mn-cs"/>
              </a:rPr>
            </a:br>
            <a:endParaRPr lang="en-US" sz="2800">
              <a:solidFill>
                <a:schemeClr val="accent6">
                  <a:lumMod val="50000"/>
                </a:schemeClr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2D4BFAFB-F9EE-482B-8598-2894303FCF91}" type="slidenum">
              <a:rPr lang="en-GB" smtClean="0">
                <a:latin typeface="Arial" pitchFamily="34" charset="0"/>
              </a:rPr>
              <a:pPr defTabSz="912813"/>
              <a:t>14</a:t>
            </a:fld>
            <a:endParaRPr lang="en-GB">
              <a:latin typeface="Arial" pitchFamily="34" charset="0"/>
            </a:endParaRPr>
          </a:p>
        </p:txBody>
      </p:sp>
      <p:pic>
        <p:nvPicPr>
          <p:cNvPr id="5" name="Slika 4" descr="Figure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1655" y="0"/>
            <a:ext cx="5142345" cy="6858000"/>
          </a:xfrm>
          <a:prstGeom prst="rect">
            <a:avLst/>
          </a:prstGeom>
        </p:spPr>
      </p:pic>
      <p:sp>
        <p:nvSpPr>
          <p:cNvPr id="7" name="Pravougaonik 6"/>
          <p:cNvSpPr/>
          <p:nvPr/>
        </p:nvSpPr>
        <p:spPr>
          <a:xfrm>
            <a:off x="0" y="6519446"/>
            <a:ext cx="3962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accent6">
                    <a:lumMod val="5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304800" y="5029200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algn="ctr">
              <a:spcBef>
                <a:spcPts val="1200"/>
              </a:spcBef>
            </a:pPr>
            <a:r>
              <a:rPr lang="sr-Latn-RS" sz="1600" b="1" smtClean="0">
                <a:solidFill>
                  <a:schemeClr val="accent6">
                    <a:lumMod val="50000"/>
                  </a:schemeClr>
                </a:solidFill>
              </a:rPr>
              <a:t>Jelenkovic &amp; Mijatovic, 2007-2011: Mineral </a:t>
            </a:r>
            <a:r>
              <a:rPr lang="sr-Latn-RS" sz="1600" b="1" smtClean="0">
                <a:solidFill>
                  <a:schemeClr val="accent6">
                    <a:lumMod val="50000"/>
                  </a:schemeClr>
                </a:solidFill>
              </a:rPr>
              <a:t>resources and potencial p</a:t>
            </a:r>
            <a:r>
              <a:rPr lang="en-US" sz="1600" b="1" smtClean="0">
                <a:solidFill>
                  <a:schemeClr val="accent6">
                    <a:lumMod val="50000"/>
                  </a:schemeClr>
                </a:solidFill>
              </a:rPr>
              <a:t>rognos</a:t>
            </a:r>
            <a:r>
              <a:rPr lang="sr-Latn-RS" sz="1600" b="1" smtClean="0">
                <a:solidFill>
                  <a:schemeClr val="accent6">
                    <a:lumMod val="50000"/>
                  </a:schemeClr>
                </a:solidFill>
              </a:rPr>
              <a:t>is of metallic mineral raw materials </a:t>
            </a:r>
            <a:r>
              <a:rPr lang="sr-Latn-RS" sz="1600" b="1" smtClean="0">
                <a:solidFill>
                  <a:schemeClr val="accent6">
                    <a:lumMod val="50000"/>
                  </a:schemeClr>
                </a:solidFill>
              </a:rPr>
              <a:t>in </a:t>
            </a:r>
            <a:r>
              <a:rPr lang="sr-Latn-RS" sz="1600" b="1" smtClean="0">
                <a:solidFill>
                  <a:schemeClr val="accent6">
                    <a:lumMod val="50000"/>
                  </a:schemeClr>
                </a:solidFill>
              </a:rPr>
              <a:t>Serbia. </a:t>
            </a:r>
            <a:endParaRPr lang="sr-Latn-RS" sz="1600" b="1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610600" cy="533400"/>
          </a:xfrm>
        </p:spPr>
        <p:txBody>
          <a:bodyPr/>
          <a:lstStyle/>
          <a:p>
            <a:pPr algn="ctr" defTabSz="912813" eaLnBrk="1" hangingPunct="1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Impact" pitchFamily="34" charset="0"/>
              </a:rPr>
              <a:t>M</a:t>
            </a: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etallic mineral </a:t>
            </a: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Impact" pitchFamily="34" charset="0"/>
              </a:rPr>
              <a:t>resources of </a:t>
            </a: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cs typeface="Times New Roman" pitchFamily="18" charset="0"/>
              </a:rPr>
              <a:t>Serbia - classification</a:t>
            </a:r>
            <a:endParaRPr lang="en-US" sz="2800">
              <a:solidFill>
                <a:schemeClr val="accent6">
                  <a:lumMod val="50000"/>
                </a:schemeClr>
              </a:solidFill>
              <a:latin typeface="Impact" pitchFamily="34" charset="0"/>
            </a:endParaRPr>
          </a:p>
        </p:txBody>
      </p:sp>
      <p:graphicFrame>
        <p:nvGraphicFramePr>
          <p:cNvPr id="151848" name="Group 13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27153408"/>
              </p:ext>
            </p:extLst>
          </p:nvPr>
        </p:nvGraphicFramePr>
        <p:xfrm>
          <a:off x="381000" y="1371600"/>
          <a:ext cx="8610601" cy="4701540"/>
        </p:xfrm>
        <a:graphic>
          <a:graphicData uri="http://schemas.openxmlformats.org/drawingml/2006/table">
            <a:tbl>
              <a:tblPr/>
              <a:tblGrid>
                <a:gridCol w="3276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338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090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Group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Commodity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Remarks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151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1.  Active exploitation, significant  resources   </a:t>
                      </a:r>
                      <a:r>
                        <a:rPr kumimoji="0" lang="sr-Latn-C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&amp; 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reserves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Cu (Au), Pb-Zn (Ag)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Mostly low metal content, great potential.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107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2.   No exploitation but res</a:t>
                      </a:r>
                      <a:r>
                        <a:rPr kumimoji="0" lang="sr-Latn-C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ources</a:t>
                      </a: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 identified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o, U, Sn, W Mn, Ti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Small res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ources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, mostly limited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importance.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Resource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increase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foreseen (U).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7823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3.   Potentially important, partially defined </a:t>
                      </a:r>
                      <a:r>
                        <a:rPr kumimoji="0" lang="sr-Latn-C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resources</a:t>
                      </a:r>
                      <a:endParaRPr kumimoji="0" lang="en-US" sz="1800" b="1" i="0" u="none" strike="noStrike" kern="1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Ni, Co,</a:t>
                      </a:r>
                      <a:r>
                        <a:rPr kumimoji="0" lang="sr-Latn-C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Sb, Al,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 Fe (naturally</a:t>
                      </a:r>
                      <a:r>
                        <a:rPr kumimoji="0" lang="sr-Latn-C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 mixed)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Economic valorization depend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on technical and economic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parameters.</a:t>
                      </a:r>
                    </a:p>
                    <a:p>
                      <a:pPr marL="36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esources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increase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but economically limited.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579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4.  Resources expected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Au, Ag, 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Resources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increase foreseen,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additional exploration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required.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026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5.  Mostly exhausted or non-commercial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+mn-ea"/>
                          <a:cs typeface="Times New Roman" pitchFamily="18" charset="0"/>
                        </a:rPr>
                        <a:t>Cr, Fe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Low chance of new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discoveries; possibly in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deeper levels of productive</a:t>
                      </a:r>
                      <a:r>
                        <a:rPr kumimoji="0" lang="sr-Latn-C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peridotite massifs. 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Pravougaonik 5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/>
              <a:t>43 EuroGeoSurveys General Meeting (EGS)</a:t>
            </a:r>
            <a:r>
              <a:rPr lang="sr-Latn-RS" sz="1400"/>
              <a:t> - </a:t>
            </a:r>
            <a:r>
              <a:rPr lang="en-US" sz="1400"/>
              <a:t>43 Directors Workshop – Mineral Resources Potential</a:t>
            </a:r>
            <a:endParaRPr lang="sr-Latn-CS" sz="1400"/>
          </a:p>
        </p:txBody>
      </p:sp>
      <p:sp>
        <p:nvSpPr>
          <p:cNvPr id="7" name="Pravougaonik 6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/>
              <a:t>Geological Survey of Serbia</a:t>
            </a:r>
            <a:endParaRPr lang="sr-Latn-CS" sz="1400"/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09601" y="596836"/>
          <a:ext cx="8000999" cy="5803964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69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7909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indent="-226695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GB" sz="1200" b="0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indent="180340" algn="ctr" hangingPunct="0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sl-SI" sz="1400" b="1">
                          <a:latin typeface="Arial Narrow" pitchFamily="34" charset="0"/>
                          <a:ea typeface="Times New Roman"/>
                        </a:rPr>
                        <a:t>Measured + Indicated Resources</a:t>
                      </a:r>
                      <a:endParaRPr lang="en-US" sz="14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180340" algn="ctr" hangingPunct="0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sl-SI" sz="1400" b="1">
                          <a:latin typeface="Arial Narrow" pitchFamily="34" charset="0"/>
                          <a:ea typeface="Times New Roman"/>
                        </a:rPr>
                        <a:t>Inferred Resources</a:t>
                      </a:r>
                      <a:endParaRPr lang="en-US" sz="14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4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226695" algn="ct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Tonnage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ct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Grade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ct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Metal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ct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Tonnage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ct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Grade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ct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Metal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689">
                <a:tc>
                  <a:txBody>
                    <a:bodyPr/>
                    <a:lstStyle/>
                    <a:p>
                      <a:pPr indent="-226695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Cu</a:t>
                      </a:r>
                      <a:r>
                        <a:rPr lang="en-GB" sz="1200" b="1" i="0" baseline="30000">
                          <a:latin typeface="Arial Narrow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b="1" i="1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Arial Narrow" pitchFamily="34" charset="0"/>
                          <a:ea typeface="Times New Roman"/>
                        </a:rPr>
                        <a:t>Au</a:t>
                      </a:r>
                      <a:r>
                        <a:rPr lang="sr-Latn-CS" sz="1200" b="1" baseline="30000">
                          <a:latin typeface="Arial Narrow" pitchFamily="34" charset="0"/>
                          <a:ea typeface="Times New Roman"/>
                        </a:rPr>
                        <a:t>1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Arial Narrow" pitchFamily="34" charset="0"/>
                          <a:ea typeface="Times New Roman"/>
                        </a:rPr>
                        <a:t>Ag</a:t>
                      </a:r>
                      <a:r>
                        <a:rPr lang="sr-Latn-CS" sz="1200" b="1" baseline="30000">
                          <a:latin typeface="Arial Narrow" pitchFamily="34" charset="0"/>
                          <a:ea typeface="Times New Roman"/>
                        </a:rPr>
                        <a:t>1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1250 Bt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0.38 %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0.138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1.04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4.75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173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1295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1350 Bt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0.37 %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0.11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0.95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4.99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149 t 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1285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344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Cu</a:t>
                      </a:r>
                      <a:r>
                        <a:rPr lang="en-GB" sz="1200" b="1" baseline="30000">
                          <a:latin typeface="Arial Narrow" pitchFamily="34" charset="0"/>
                          <a:ea typeface="Times New Roman"/>
                        </a:rPr>
                        <a:t>2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Au</a:t>
                      </a:r>
                      <a:r>
                        <a:rPr lang="en-GB" sz="1200" b="1" baseline="30000">
                          <a:latin typeface="Arial Narrow" pitchFamily="34" charset="0"/>
                          <a:ea typeface="Times New Roman"/>
                        </a:rPr>
                        <a:t>2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endParaRPr lang="en-GB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endParaRPr lang="en-GB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endParaRPr lang="en-GB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300.5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0.27 %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0.26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811.4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78.13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9947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Arial Narrow" pitchFamily="34" charset="0"/>
                          <a:ea typeface="Times New Roman"/>
                        </a:rPr>
                        <a:t>Cu</a:t>
                      </a:r>
                      <a:r>
                        <a:rPr lang="sr-Latn-CS" sz="1200" b="1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Arial Narrow" pitchFamily="34" charset="0"/>
                          <a:ea typeface="Times New Roman"/>
                        </a:rPr>
                        <a:t>Au</a:t>
                      </a:r>
                      <a:r>
                        <a:rPr lang="sr-Latn-CS" sz="1200" b="1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endParaRPr lang="sr-Latn-C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endParaRPr lang="sr-Latn-C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endParaRPr lang="sr-Latn-C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63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2.6%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1.5 g/t 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1.638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94.5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Arial Narrow" pitchFamily="34" charset="0"/>
                          <a:ea typeface="Times New Roman"/>
                        </a:rPr>
                        <a:t>Au</a:t>
                      </a:r>
                      <a:r>
                        <a:rPr lang="sr-Latn-CS" sz="1200" b="1" baseline="30000">
                          <a:latin typeface="Arial Narrow" pitchFamily="34" charset="0"/>
                          <a:ea typeface="Times New Roman"/>
                        </a:rPr>
                        <a:t>4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46.3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1.56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72.3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8.7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1.3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11.31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4249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Arial Narrow" pitchFamily="34" charset="0"/>
                          <a:ea typeface="Times New Roman"/>
                        </a:rPr>
                        <a:t>Pb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Arial Narrow" pitchFamily="34" charset="0"/>
                          <a:ea typeface="Times New Roman"/>
                        </a:rPr>
                        <a:t>Zn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>
                          <a:latin typeface="Arial Narrow" pitchFamily="34" charset="0"/>
                          <a:ea typeface="Times New Roman"/>
                        </a:rPr>
                        <a:t>Ag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16.27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4%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3%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95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0.65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0.49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1545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2.69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4%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3%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82.8 g/t 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0.11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0.08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>
                          <a:latin typeface="Arial Narrow" pitchFamily="34" charset="0"/>
                          <a:ea typeface="Times New Roman"/>
                        </a:rPr>
                        <a:t>223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5326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 i="1">
                          <a:latin typeface="Arial Narrow" pitchFamily="34" charset="0"/>
                          <a:ea typeface="Times New Roman"/>
                        </a:rPr>
                        <a:t>Pb</a:t>
                      </a:r>
                      <a:r>
                        <a:rPr lang="sr-Latn-CS" sz="1200" b="1" i="1" baseline="30000">
                          <a:latin typeface="Arial Narrow" pitchFamily="34" charset="0"/>
                          <a:ea typeface="Times New Roman"/>
                        </a:rPr>
                        <a:t>5</a:t>
                      </a:r>
                      <a:endParaRPr lang="en-US" sz="1200" b="1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 i="1">
                          <a:latin typeface="Arial Narrow" pitchFamily="34" charset="0"/>
                          <a:ea typeface="Times New Roman"/>
                        </a:rPr>
                        <a:t>Zn</a:t>
                      </a:r>
                      <a:r>
                        <a:rPr lang="sr-Latn-CS" sz="1200" b="1" i="1" baseline="30000">
                          <a:latin typeface="Arial Narrow" pitchFamily="34" charset="0"/>
                          <a:ea typeface="Times New Roman"/>
                        </a:rPr>
                        <a:t>5</a:t>
                      </a:r>
                      <a:endParaRPr lang="en-US" sz="1200" b="1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sr-Latn-CS" sz="1200" b="1" i="1">
                          <a:latin typeface="Arial Narrow" pitchFamily="34" charset="0"/>
                          <a:ea typeface="Times New Roman"/>
                        </a:rPr>
                        <a:t>Ag</a:t>
                      </a:r>
                      <a:r>
                        <a:rPr lang="sr-Latn-CS" sz="1200" b="1" i="1" baseline="30000">
                          <a:latin typeface="Arial Narrow" pitchFamily="34" charset="0"/>
                          <a:ea typeface="Times New Roman"/>
                        </a:rPr>
                        <a:t>5</a:t>
                      </a:r>
                      <a:endParaRPr lang="en-US" sz="1200" b="1" i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31.26 Mt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4.1 %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3 %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110 g/t 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1.28 Mt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0.94 Mt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3438 t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24.47 Mt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4%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3%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70 g/t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0.98 Mt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0.73 Mt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sr-Latn-CS" sz="1200" i="1">
                          <a:latin typeface="Arial Narrow" pitchFamily="34" charset="0"/>
                          <a:ea typeface="Times New Roman"/>
                        </a:rPr>
                        <a:t>1713 t</a:t>
                      </a:r>
                      <a:endParaRPr lang="en-US" sz="1200" i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9564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Ni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19.92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0.75 %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149400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18.73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1.14 %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213522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9820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Co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19.92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0.08%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15936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18.73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0.07%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13111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39340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Sb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0.98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1.53 %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14994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1.2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1.3 %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15600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Mo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150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0.044 %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66000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164.5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0.07 %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115150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F3FB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200" b="1" i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Fe</a:t>
                      </a:r>
                      <a:endParaRPr lang="en-US" sz="1200" b="1" i="1">
                        <a:latin typeface="Arial Narrow" pitchFamily="34" charset="0"/>
                        <a:ea typeface="Times New Roman"/>
                        <a:cs typeface="Times New Roman"/>
                      </a:endParaRPr>
                    </a:p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Ni</a:t>
                      </a:r>
                      <a:r>
                        <a:rPr lang="en-GB" sz="1200" b="1" baseline="30000">
                          <a:latin typeface="Arial Narrow" pitchFamily="34" charset="0"/>
                          <a:ea typeface="Times New Roman"/>
                        </a:rPr>
                        <a:t>6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3.97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37.53 %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1.49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115.4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90 Mt</a:t>
                      </a:r>
                      <a:r>
                        <a:rPr lang="en-GB" sz="1200" baseline="30000">
                          <a:latin typeface="Arial Narrow" pitchFamily="34" charset="0"/>
                          <a:ea typeface="Times New Roman"/>
                        </a:rPr>
                        <a:t>6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23.99%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0.7%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27.68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0.63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Mn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9.5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20 %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1.9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Cr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89000 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15.7%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13973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0.02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15 %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3000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Ti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56000t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42% TiO</a:t>
                      </a:r>
                      <a:r>
                        <a:rPr lang="en-GB" sz="1200" baseline="-25000">
                          <a:latin typeface="Arial Narrow" pitchFamily="34" charset="0"/>
                          <a:ea typeface="Times New Roman"/>
                        </a:rPr>
                        <a:t>2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endParaRPr lang="en-GB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Al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2.69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44-48% Al</a:t>
                      </a:r>
                      <a:r>
                        <a:rPr lang="en-GB" sz="1200" baseline="-25000">
                          <a:latin typeface="Arial Narrow" pitchFamily="34" charset="0"/>
                          <a:ea typeface="Times New Roman"/>
                        </a:rPr>
                        <a:t>2</a:t>
                      </a: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О</a:t>
                      </a:r>
                      <a:r>
                        <a:rPr lang="en-GB" sz="1200" baseline="-25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1,2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35-40% Аl</a:t>
                      </a:r>
                      <a:r>
                        <a:rPr lang="en-GB" sz="1200" baseline="-25000">
                          <a:latin typeface="Arial Narrow" pitchFamily="34" charset="0"/>
                          <a:ea typeface="Times New Roman"/>
                        </a:rPr>
                        <a:t>2</a:t>
                      </a: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О</a:t>
                      </a:r>
                      <a:r>
                        <a:rPr lang="en-GB" sz="1200" baseline="-25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SnO</a:t>
                      </a:r>
                      <a:r>
                        <a:rPr lang="en-GB" sz="1200" b="1" baseline="-25000">
                          <a:latin typeface="Arial Narrow" pitchFamily="34" charset="0"/>
                          <a:ea typeface="Times New Roman"/>
                        </a:rPr>
                        <a:t>2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5.49 Mm</a:t>
                      </a:r>
                      <a:r>
                        <a:rPr lang="en-GB" sz="1200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286.3 g/m</a:t>
                      </a:r>
                      <a:r>
                        <a:rPr lang="en-GB" sz="1200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1572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20Mm</a:t>
                      </a:r>
                      <a:r>
                        <a:rPr lang="en-GB" sz="1200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167 g/m</a:t>
                      </a:r>
                      <a:r>
                        <a:rPr lang="en-GB" sz="1200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3340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Ta-Nb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4.96 Mm</a:t>
                      </a:r>
                      <a:r>
                        <a:rPr lang="en-GB" sz="1200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86.01 g/m</a:t>
                      </a:r>
                      <a:r>
                        <a:rPr lang="en-GB" sz="1200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427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20 Mm</a:t>
                      </a:r>
                      <a:r>
                        <a:rPr lang="en-GB" sz="1200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10 g/m</a:t>
                      </a:r>
                      <a:r>
                        <a:rPr lang="en-GB" sz="1200" baseline="30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200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1015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W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0.33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3.5% WO</a:t>
                      </a:r>
                      <a:r>
                        <a:rPr lang="en-GB" sz="1200" baseline="-25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ct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11500 t WO</a:t>
                      </a:r>
                      <a:r>
                        <a:rPr lang="en-GB" sz="1200" baseline="-25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0.025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1.65% WO</a:t>
                      </a:r>
                      <a:r>
                        <a:rPr lang="en-GB" sz="1200" baseline="-25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412.5 t WO</a:t>
                      </a:r>
                      <a:r>
                        <a:rPr lang="en-GB" sz="1200" baseline="-25000">
                          <a:latin typeface="Arial Narrow" pitchFamily="34" charset="0"/>
                          <a:ea typeface="Times New Roman"/>
                        </a:rPr>
                        <a:t>3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Hg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0.083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0.33 %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27390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-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44172">
                <a:tc>
                  <a:txBody>
                    <a:bodyPr/>
                    <a:lstStyle/>
                    <a:p>
                      <a:pPr indent="-226695" algn="just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Arial Narrow" pitchFamily="34" charset="0"/>
                          <a:ea typeface="Times New Roman"/>
                        </a:rPr>
                        <a:t>U</a:t>
                      </a:r>
                      <a:endParaRPr lang="en-US" sz="1200" b="1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2.154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338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728.1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1.5 Mt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310 g/t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226695" algn="r">
                        <a:spcAft>
                          <a:spcPts val="0"/>
                        </a:spcAft>
                      </a:pPr>
                      <a:r>
                        <a:rPr lang="en-GB" sz="1200">
                          <a:latin typeface="Arial Narrow" pitchFamily="34" charset="0"/>
                          <a:ea typeface="Times New Roman"/>
                        </a:rPr>
                        <a:t>465 t</a:t>
                      </a:r>
                      <a:endParaRPr lang="en-US" sz="1200">
                        <a:latin typeface="Arial Narrow" pitchFamily="34" charset="0"/>
                        <a:ea typeface="Times New Roman"/>
                      </a:endParaRPr>
                    </a:p>
                  </a:txBody>
                  <a:tcPr marL="41469" marR="414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3400" y="6443990"/>
            <a:ext cx="7620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CS" sz="11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Explanation: </a:t>
            </a:r>
            <a:r>
              <a:rPr kumimoji="0" lang="sr-Latn-CS" sz="1100" b="1" i="0" u="none" strike="noStrike" cap="none" normalizeH="0" baseline="3000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1</a:t>
            </a:r>
            <a:r>
              <a:rPr kumimoji="0" lang="sr-Latn-CS" sz="11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: RTB Bor. </a:t>
            </a:r>
            <a:r>
              <a:rPr kumimoji="0" lang="sr-Latn-CS" sz="1100" b="1" i="0" u="none" strike="noStrike" cap="none" normalizeH="0" baseline="3000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2</a:t>
            </a:r>
            <a:r>
              <a:rPr kumimoji="0" lang="sr-Latn-CS" sz="11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: Kiseljak deposit. </a:t>
            </a:r>
            <a:r>
              <a:rPr kumimoji="0" lang="sr-Latn-CS" sz="1100" b="1" i="0" u="none" strike="noStrike" cap="none" normalizeH="0" baseline="3000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3</a:t>
            </a:r>
            <a:r>
              <a:rPr kumimoji="0" lang="sr-Latn-CS" sz="11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Čukaru Peki. </a:t>
            </a:r>
            <a:r>
              <a:rPr kumimoji="0" lang="sr-Latn-CS" sz="1100" b="1" i="0" u="none" strike="noStrike" cap="none" normalizeH="0" baseline="3000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4</a:t>
            </a:r>
            <a:r>
              <a:rPr kumimoji="0" lang="sr-Latn-CS" sz="11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: Potaj Čuka-Tisnica. </a:t>
            </a:r>
            <a:r>
              <a:rPr kumimoji="0" lang="sr-Latn-CS" sz="1100" b="1" i="1" u="none" strike="noStrike" cap="none" normalizeH="0" baseline="3000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5</a:t>
            </a:r>
            <a:r>
              <a:rPr kumimoji="0" lang="sr-Latn-CS" sz="1100" b="1" i="1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: Kosovo</a:t>
            </a:r>
            <a:r>
              <a:rPr kumimoji="0" lang="sr-Latn-CS" sz="11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sr-Latn-CS" sz="1100" b="1" i="0" u="none" strike="noStrike" cap="none" normalizeH="0" baseline="3000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6</a:t>
            </a:r>
            <a:r>
              <a:rPr kumimoji="0" lang="sr-Latn-CS" sz="11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: Mokra Gora basin. </a:t>
            </a:r>
            <a:endParaRPr kumimoji="0" lang="sr-Latn-CS" sz="24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 rot="17694134">
            <a:off x="376251" y="2130406"/>
            <a:ext cx="2653290" cy="338554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2060"/>
                </a:solidFill>
              </a:rPr>
              <a:t>P</a:t>
            </a:r>
            <a:r>
              <a:rPr lang="sr-Latn-RS" sz="1600" b="1">
                <a:solidFill>
                  <a:srgbClr val="002060"/>
                </a:solidFill>
              </a:rPr>
              <a:t>rimary economic significance</a:t>
            </a:r>
            <a:endParaRPr lang="en-US" sz="1600" b="1">
              <a:solidFill>
                <a:srgbClr val="002060"/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1219201" y="3627081"/>
            <a:ext cx="1037463" cy="738664"/>
          </a:xfrm>
          <a:prstGeom prst="rect">
            <a:avLst/>
          </a:prstGeom>
          <a:solidFill>
            <a:srgbClr val="A7F3FB"/>
          </a:solidFill>
        </p:spPr>
        <p:txBody>
          <a:bodyPr wrap="none" rtlCol="0">
            <a:spAutoFit/>
          </a:bodyPr>
          <a:lstStyle/>
          <a:p>
            <a:pPr algn="ctr"/>
            <a:r>
              <a:rPr lang="sr-Latn-RS" sz="1400" b="1">
                <a:solidFill>
                  <a:srgbClr val="002060"/>
                </a:solidFill>
              </a:rPr>
              <a:t>Secondary </a:t>
            </a:r>
          </a:p>
          <a:p>
            <a:pPr algn="ctr"/>
            <a:r>
              <a:rPr lang="sr-Latn-RS" sz="1400" b="1">
                <a:solidFill>
                  <a:srgbClr val="002060"/>
                </a:solidFill>
              </a:rPr>
              <a:t>economic </a:t>
            </a:r>
          </a:p>
          <a:p>
            <a:pPr algn="ctr"/>
            <a:r>
              <a:rPr lang="sr-Latn-RS" sz="1400" b="1">
                <a:solidFill>
                  <a:srgbClr val="002060"/>
                </a:solidFill>
              </a:rPr>
              <a:t>significance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533400" y="76200"/>
            <a:ext cx="51780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600">
                <a:solidFill>
                  <a:schemeClr val="accent6">
                    <a:lumMod val="50000"/>
                  </a:schemeClr>
                </a:solidFill>
                <a:latin typeface="Impact" pitchFamily="34" charset="0"/>
              </a:rPr>
              <a:t>Metallic mineral resources of Serbia</a:t>
            </a:r>
            <a:endParaRPr lang="en-US" sz="2600">
              <a:solidFill>
                <a:schemeClr val="accent6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6477000" y="260866"/>
            <a:ext cx="21339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300" b="1">
                <a:solidFill>
                  <a:schemeClr val="accent6">
                    <a:lumMod val="50000"/>
                  </a:schemeClr>
                </a:solidFill>
              </a:rPr>
              <a:t>Ministry of Mining end Enegry</a:t>
            </a:r>
            <a:endParaRPr lang="en-US" sz="1300" b="1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kstniOkvir 5">
            <a:extLst>
              <a:ext uri="{FF2B5EF4-FFF2-40B4-BE49-F238E27FC236}">
                <a16:creationId xmlns="" xmlns:a16="http://schemas.microsoft.com/office/drawing/2014/main" id="{65706AAB-0CFE-417D-9BC2-B739DD34D444}"/>
              </a:ext>
            </a:extLst>
          </p:cNvPr>
          <p:cNvSpPr txBox="1"/>
          <p:nvPr/>
        </p:nvSpPr>
        <p:spPr>
          <a:xfrm>
            <a:off x="1219200" y="5013940"/>
            <a:ext cx="103746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>
                <a:solidFill>
                  <a:srgbClr val="002060"/>
                </a:solidFill>
              </a:rPr>
              <a:t>Terty</a:t>
            </a:r>
            <a:r>
              <a:rPr lang="sr-Latn-RS" sz="1400" b="1">
                <a:solidFill>
                  <a:srgbClr val="002060"/>
                </a:solidFill>
              </a:rPr>
              <a:t>ary </a:t>
            </a:r>
          </a:p>
          <a:p>
            <a:pPr algn="ctr"/>
            <a:r>
              <a:rPr lang="sr-Latn-RS" sz="1400" b="1">
                <a:solidFill>
                  <a:srgbClr val="002060"/>
                </a:solidFill>
              </a:rPr>
              <a:t>economic </a:t>
            </a:r>
          </a:p>
          <a:p>
            <a:pPr algn="ctr"/>
            <a:r>
              <a:rPr lang="sr-Latn-RS" sz="1400" b="1">
                <a:solidFill>
                  <a:srgbClr val="002060"/>
                </a:solidFill>
              </a:rPr>
              <a:t>significance</a:t>
            </a:r>
            <a:endParaRPr lang="en-US" sz="1400" b="1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27C05AA-DD71-4E6C-A515-C2A65A696DEB}"/>
              </a:ext>
            </a:extLst>
          </p:cNvPr>
          <p:cNvSpPr txBox="1"/>
          <p:nvPr/>
        </p:nvSpPr>
        <p:spPr>
          <a:xfrm rot="17685995">
            <a:off x="996497" y="2256562"/>
            <a:ext cx="1916294" cy="400110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Cu, Au, Pb-Zn-Ag</a:t>
            </a: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3886200" cy="5410200"/>
          </a:xfrm>
        </p:spPr>
        <p:txBody>
          <a:bodyPr/>
          <a:lstStyle/>
          <a:p>
            <a:pPr algn="ctr" defTabSz="912813">
              <a:buFontTx/>
              <a:buNone/>
              <a:defRPr/>
            </a:pPr>
            <a:r>
              <a:rPr lang="pl-PL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Copper and gold</a:t>
            </a:r>
            <a:endParaRPr lang="en-US" sz="2400" dirty="0">
              <a:solidFill>
                <a:srgbClr val="FFFF66"/>
              </a:solidFill>
              <a:latin typeface="Impact" pitchFamily="34" charset="0"/>
              <a:ea typeface="+mj-ea"/>
              <a:cs typeface="+mj-cs"/>
            </a:endParaRPr>
          </a:p>
          <a:p>
            <a:pPr defTabSz="912813">
              <a:buNone/>
              <a:defRPr/>
            </a:pPr>
            <a:endParaRPr lang="en-US" sz="1100" dirty="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2000" dirty="0" err="1">
                <a:solidFill>
                  <a:schemeClr val="bg1"/>
                </a:solidFill>
                <a:latin typeface="Arial Narrow" pitchFamily="34" charset="0"/>
              </a:rPr>
              <a:t>Bor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 metallogenic zone</a:t>
            </a: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Lece-Halkidiki metallogenic zone</a:t>
            </a: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Lajkovača ore district </a:t>
            </a:r>
            <a:endParaRPr lang="sr-Latn-RS" sz="200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sr-Latn-RS" sz="2000">
                <a:solidFill>
                  <a:schemeClr val="bg1"/>
                </a:solidFill>
                <a:latin typeface="Arial Narrow" pitchFamily="34" charset="0"/>
              </a:rPr>
              <a:t>...</a:t>
            </a:r>
            <a:endParaRPr lang="en-US" sz="200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Tx/>
              <a:buNone/>
              <a:defRPr/>
            </a:pPr>
            <a:endParaRPr lang="en-US" sz="200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Tx/>
              <a:buNone/>
              <a:defRPr/>
            </a:pP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	Beside copper, from these deposits gold, silver, platinum, palladium and other metals also exploited. </a:t>
            </a:r>
          </a:p>
          <a:p>
            <a:pPr defTabSz="912813">
              <a:buFontTx/>
              <a:buNone/>
              <a:defRPr/>
            </a:pPr>
            <a:endParaRPr lang="en-US" sz="105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The potential ore-bearing areas have been defined (Bor metallogenic zone and Lece-Halkidiki metallogenic zone). 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AF72DD84-B893-4420-B6E7-91B4289116CE}" type="slidenum">
              <a:rPr lang="en-GB" smtClean="0">
                <a:latin typeface="Arial" pitchFamily="34" charset="0"/>
              </a:rPr>
              <a:pPr defTabSz="912813"/>
              <a:t>17</a:t>
            </a:fld>
            <a:endParaRPr lang="en-GB">
              <a:latin typeface="Arial" pitchFamily="34" charset="0"/>
            </a:endParaRPr>
          </a:p>
        </p:txBody>
      </p:sp>
      <p:pic>
        <p:nvPicPr>
          <p:cNvPr id="45060" name="Content Placeholder 4" descr="Figure-3.jpg"/>
          <p:cNvPicPr>
            <a:picLocks noChangeAspect="1"/>
          </p:cNvPicPr>
          <p:nvPr/>
        </p:nvPicPr>
        <p:blipFill>
          <a:blip r:embed="rId4" cstate="print"/>
          <a:srcRect t="2222"/>
          <a:stretch>
            <a:fillRect/>
          </a:stretch>
        </p:blipFill>
        <p:spPr bwMode="auto">
          <a:xfrm>
            <a:off x="4038600" y="0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>
            <a:spLocks noChangeArrowheads="1"/>
          </p:cNvSpPr>
          <p:nvPr/>
        </p:nvSpPr>
        <p:spPr bwMode="auto">
          <a:xfrm>
            <a:off x="7847013" y="2297113"/>
            <a:ext cx="1003300" cy="2978150"/>
          </a:xfrm>
          <a:custGeom>
            <a:avLst/>
            <a:gdLst>
              <a:gd name="T0" fmla="*/ 60941 w 1003401"/>
              <a:gd name="T1" fmla="*/ 14624 h 2978505"/>
              <a:gd name="T2" fmla="*/ 60941 w 1003401"/>
              <a:gd name="T3" fmla="*/ 219378 h 2978505"/>
              <a:gd name="T4" fmla="*/ 60941 w 1003401"/>
              <a:gd name="T5" fmla="*/ 511881 h 2978505"/>
              <a:gd name="T6" fmla="*/ 97505 w 1003401"/>
              <a:gd name="T7" fmla="*/ 672758 h 2978505"/>
              <a:gd name="T8" fmla="*/ 156009 w 1003401"/>
              <a:gd name="T9" fmla="*/ 840948 h 2978505"/>
              <a:gd name="T10" fmla="*/ 170636 w 1003401"/>
              <a:gd name="T11" fmla="*/ 906761 h 2978505"/>
              <a:gd name="T12" fmla="*/ 287643 w 1003401"/>
              <a:gd name="T13" fmla="*/ 1067639 h 2978505"/>
              <a:gd name="T14" fmla="*/ 338835 w 1003401"/>
              <a:gd name="T15" fmla="*/ 1155391 h 2978505"/>
              <a:gd name="T16" fmla="*/ 397338 w 1003401"/>
              <a:gd name="T17" fmla="*/ 1287017 h 2978505"/>
              <a:gd name="T18" fmla="*/ 382712 w 1003401"/>
              <a:gd name="T19" fmla="*/ 1418643 h 2978505"/>
              <a:gd name="T20" fmla="*/ 338835 w 1003401"/>
              <a:gd name="T21" fmla="*/ 1433270 h 2978505"/>
              <a:gd name="T22" fmla="*/ 302271 w 1003401"/>
              <a:gd name="T23" fmla="*/ 1564896 h 2978505"/>
              <a:gd name="T24" fmla="*/ 309583 w 1003401"/>
              <a:gd name="T25" fmla="*/ 1696521 h 2978505"/>
              <a:gd name="T26" fmla="*/ 265704 w 1003401"/>
              <a:gd name="T27" fmla="*/ 1762334 h 2978505"/>
              <a:gd name="T28" fmla="*/ 309583 w 1003401"/>
              <a:gd name="T29" fmla="*/ 1952463 h 2978505"/>
              <a:gd name="T30" fmla="*/ 426590 w 1003401"/>
              <a:gd name="T31" fmla="*/ 2127961 h 2978505"/>
              <a:gd name="T32" fmla="*/ 558225 w 1003401"/>
              <a:gd name="T33" fmla="*/ 2288840 h 2978505"/>
              <a:gd name="T34" fmla="*/ 638668 w 1003401"/>
              <a:gd name="T35" fmla="*/ 2413153 h 2978505"/>
              <a:gd name="T36" fmla="*/ 675232 w 1003401"/>
              <a:gd name="T37" fmla="*/ 2515529 h 2978505"/>
              <a:gd name="T38" fmla="*/ 799554 w 1003401"/>
              <a:gd name="T39" fmla="*/ 2661784 h 2978505"/>
              <a:gd name="T40" fmla="*/ 879995 w 1003401"/>
              <a:gd name="T41" fmla="*/ 2793410 h 2978505"/>
              <a:gd name="T42" fmla="*/ 938501 w 1003401"/>
              <a:gd name="T43" fmla="*/ 2859222 h 2978505"/>
              <a:gd name="T44" fmla="*/ 997005 w 1003401"/>
              <a:gd name="T45" fmla="*/ 2881160 h 2978505"/>
              <a:gd name="T46" fmla="*/ 975065 w 1003401"/>
              <a:gd name="T47" fmla="*/ 2925036 h 2978505"/>
              <a:gd name="T48" fmla="*/ 909246 w 1003401"/>
              <a:gd name="T49" fmla="*/ 2976224 h 2978505"/>
              <a:gd name="T50" fmla="*/ 865370 w 1003401"/>
              <a:gd name="T51" fmla="*/ 2917721 h 2978505"/>
              <a:gd name="T52" fmla="*/ 836118 w 1003401"/>
              <a:gd name="T53" fmla="*/ 2786095 h 2978505"/>
              <a:gd name="T54" fmla="*/ 799554 w 1003401"/>
              <a:gd name="T55" fmla="*/ 2691032 h 2978505"/>
              <a:gd name="T56" fmla="*/ 704484 w 1003401"/>
              <a:gd name="T57" fmla="*/ 2595970 h 2978505"/>
              <a:gd name="T58" fmla="*/ 602101 w 1003401"/>
              <a:gd name="T59" fmla="*/ 2493594 h 2978505"/>
              <a:gd name="T60" fmla="*/ 507033 w 1003401"/>
              <a:gd name="T61" fmla="*/ 2340030 h 2978505"/>
              <a:gd name="T62" fmla="*/ 433902 w 1003401"/>
              <a:gd name="T63" fmla="*/ 2186464 h 2978505"/>
              <a:gd name="T64" fmla="*/ 346147 w 1003401"/>
              <a:gd name="T65" fmla="*/ 2054840 h 2978505"/>
              <a:gd name="T66" fmla="*/ 265704 w 1003401"/>
              <a:gd name="T67" fmla="*/ 1937837 h 2978505"/>
              <a:gd name="T68" fmla="*/ 199888 w 1003401"/>
              <a:gd name="T69" fmla="*/ 1872023 h 2978505"/>
              <a:gd name="T70" fmla="*/ 148697 w 1003401"/>
              <a:gd name="T71" fmla="*/ 1813522 h 2978505"/>
              <a:gd name="T72" fmla="*/ 90193 w 1003401"/>
              <a:gd name="T73" fmla="*/ 1733085 h 2978505"/>
              <a:gd name="T74" fmla="*/ 90193 w 1003401"/>
              <a:gd name="T75" fmla="*/ 1630708 h 2978505"/>
              <a:gd name="T76" fmla="*/ 90193 w 1003401"/>
              <a:gd name="T77" fmla="*/ 1506395 h 2978505"/>
              <a:gd name="T78" fmla="*/ 97505 w 1003401"/>
              <a:gd name="T79" fmla="*/ 1367454 h 2978505"/>
              <a:gd name="T80" fmla="*/ 82881 w 1003401"/>
              <a:gd name="T81" fmla="*/ 1221204 h 2978505"/>
              <a:gd name="T82" fmla="*/ 24377 w 1003401"/>
              <a:gd name="T83" fmla="*/ 1074951 h 2978505"/>
              <a:gd name="T84" fmla="*/ 2438 w 1003401"/>
              <a:gd name="T85" fmla="*/ 892136 h 2978505"/>
              <a:gd name="T86" fmla="*/ 39002 w 1003401"/>
              <a:gd name="T87" fmla="*/ 723947 h 2978505"/>
              <a:gd name="T88" fmla="*/ 31689 w 1003401"/>
              <a:gd name="T89" fmla="*/ 570381 h 2978505"/>
              <a:gd name="T90" fmla="*/ 46314 w 1003401"/>
              <a:gd name="T91" fmla="*/ 321755 h 2978505"/>
              <a:gd name="T92" fmla="*/ 39002 w 1003401"/>
              <a:gd name="T93" fmla="*/ 131625 h 2978505"/>
              <a:gd name="T94" fmla="*/ 60941 w 1003401"/>
              <a:gd name="T95" fmla="*/ 14624 h 297850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003401"/>
              <a:gd name="T145" fmla="*/ 0 h 2978505"/>
              <a:gd name="T146" fmla="*/ 1003401 w 1003401"/>
              <a:gd name="T147" fmla="*/ 2978505 h 297850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003401" h="2978505">
                <a:moveTo>
                  <a:pt x="60959" y="14630"/>
                </a:moveTo>
                <a:cubicBezTo>
                  <a:pt x="64616" y="29260"/>
                  <a:pt x="60959" y="219456"/>
                  <a:pt x="60959" y="219456"/>
                </a:cubicBezTo>
                <a:cubicBezTo>
                  <a:pt x="60959" y="302362"/>
                  <a:pt x="54863" y="436474"/>
                  <a:pt x="60959" y="512064"/>
                </a:cubicBezTo>
                <a:cubicBezTo>
                  <a:pt x="67055" y="587654"/>
                  <a:pt x="81685" y="618134"/>
                  <a:pt x="97535" y="672998"/>
                </a:cubicBezTo>
                <a:cubicBezTo>
                  <a:pt x="113385" y="727862"/>
                  <a:pt x="143865" y="802233"/>
                  <a:pt x="156057" y="841248"/>
                </a:cubicBezTo>
                <a:cubicBezTo>
                  <a:pt x="168249" y="880263"/>
                  <a:pt x="148742" y="869290"/>
                  <a:pt x="170687" y="907085"/>
                </a:cubicBezTo>
                <a:cubicBezTo>
                  <a:pt x="192632" y="944880"/>
                  <a:pt x="259688" y="1026566"/>
                  <a:pt x="287730" y="1068019"/>
                </a:cubicBezTo>
                <a:cubicBezTo>
                  <a:pt x="315772" y="1109472"/>
                  <a:pt x="320649" y="1119225"/>
                  <a:pt x="338937" y="1155801"/>
                </a:cubicBezTo>
                <a:cubicBezTo>
                  <a:pt x="357225" y="1192377"/>
                  <a:pt x="390143" y="1243584"/>
                  <a:pt x="397458" y="1287475"/>
                </a:cubicBezTo>
                <a:cubicBezTo>
                  <a:pt x="404773" y="1331366"/>
                  <a:pt x="392581" y="1394765"/>
                  <a:pt x="382828" y="1419149"/>
                </a:cubicBezTo>
                <a:cubicBezTo>
                  <a:pt x="373075" y="1443533"/>
                  <a:pt x="352348" y="1409395"/>
                  <a:pt x="338937" y="1433779"/>
                </a:cubicBezTo>
                <a:cubicBezTo>
                  <a:pt x="325526" y="1458163"/>
                  <a:pt x="307238" y="1521562"/>
                  <a:pt x="302361" y="1565453"/>
                </a:cubicBezTo>
                <a:cubicBezTo>
                  <a:pt x="297484" y="1609344"/>
                  <a:pt x="315772" y="1664208"/>
                  <a:pt x="309676" y="1697126"/>
                </a:cubicBezTo>
                <a:cubicBezTo>
                  <a:pt x="303580" y="1730044"/>
                  <a:pt x="265785" y="1720291"/>
                  <a:pt x="265785" y="1762963"/>
                </a:cubicBezTo>
                <a:cubicBezTo>
                  <a:pt x="265785" y="1805635"/>
                  <a:pt x="282854" y="1892198"/>
                  <a:pt x="309676" y="1953158"/>
                </a:cubicBezTo>
                <a:cubicBezTo>
                  <a:pt x="336498" y="2014118"/>
                  <a:pt x="385266" y="2072640"/>
                  <a:pt x="426719" y="2128723"/>
                </a:cubicBezTo>
                <a:cubicBezTo>
                  <a:pt x="468172" y="2184806"/>
                  <a:pt x="523036" y="2242108"/>
                  <a:pt x="558393" y="2289657"/>
                </a:cubicBezTo>
                <a:cubicBezTo>
                  <a:pt x="593750" y="2337206"/>
                  <a:pt x="619353" y="2376221"/>
                  <a:pt x="638860" y="2414016"/>
                </a:cubicBezTo>
                <a:cubicBezTo>
                  <a:pt x="658367" y="2451811"/>
                  <a:pt x="648614" y="2474976"/>
                  <a:pt x="675436" y="2516429"/>
                </a:cubicBezTo>
                <a:cubicBezTo>
                  <a:pt x="702258" y="2557882"/>
                  <a:pt x="765656" y="2616404"/>
                  <a:pt x="799794" y="2662733"/>
                </a:cubicBezTo>
                <a:cubicBezTo>
                  <a:pt x="833932" y="2709063"/>
                  <a:pt x="857097" y="2761488"/>
                  <a:pt x="880262" y="2794406"/>
                </a:cubicBezTo>
                <a:cubicBezTo>
                  <a:pt x="903427" y="2827324"/>
                  <a:pt x="919276" y="2845613"/>
                  <a:pt x="938783" y="2860243"/>
                </a:cubicBezTo>
                <a:cubicBezTo>
                  <a:pt x="958290" y="2874873"/>
                  <a:pt x="991209" y="2871216"/>
                  <a:pt x="997305" y="2882189"/>
                </a:cubicBezTo>
                <a:cubicBezTo>
                  <a:pt x="1003401" y="2893162"/>
                  <a:pt x="989990" y="2910231"/>
                  <a:pt x="975359" y="2926080"/>
                </a:cubicBezTo>
                <a:cubicBezTo>
                  <a:pt x="960729" y="2941930"/>
                  <a:pt x="927810" y="2978505"/>
                  <a:pt x="909522" y="2977286"/>
                </a:cubicBezTo>
                <a:cubicBezTo>
                  <a:pt x="891234" y="2976067"/>
                  <a:pt x="877823" y="2950464"/>
                  <a:pt x="865631" y="2918765"/>
                </a:cubicBezTo>
                <a:cubicBezTo>
                  <a:pt x="853439" y="2887066"/>
                  <a:pt x="847343" y="2824886"/>
                  <a:pt x="836370" y="2787091"/>
                </a:cubicBezTo>
                <a:cubicBezTo>
                  <a:pt x="825397" y="2749296"/>
                  <a:pt x="821740" y="2723692"/>
                  <a:pt x="799794" y="2691993"/>
                </a:cubicBezTo>
                <a:cubicBezTo>
                  <a:pt x="777849" y="2660294"/>
                  <a:pt x="704697" y="2596896"/>
                  <a:pt x="704697" y="2596896"/>
                </a:cubicBezTo>
                <a:cubicBezTo>
                  <a:pt x="671779" y="2563978"/>
                  <a:pt x="635202" y="2537155"/>
                  <a:pt x="602284" y="2494483"/>
                </a:cubicBezTo>
                <a:cubicBezTo>
                  <a:pt x="569366" y="2451811"/>
                  <a:pt x="535228" y="2392070"/>
                  <a:pt x="507186" y="2340864"/>
                </a:cubicBezTo>
                <a:cubicBezTo>
                  <a:pt x="479144" y="2289658"/>
                  <a:pt x="460856" y="2234794"/>
                  <a:pt x="434034" y="2187245"/>
                </a:cubicBezTo>
                <a:cubicBezTo>
                  <a:pt x="407212" y="2139696"/>
                  <a:pt x="374293" y="2097024"/>
                  <a:pt x="346252" y="2055571"/>
                </a:cubicBezTo>
                <a:cubicBezTo>
                  <a:pt x="318211" y="2014118"/>
                  <a:pt x="290169" y="1969008"/>
                  <a:pt x="265785" y="1938528"/>
                </a:cubicBezTo>
                <a:cubicBezTo>
                  <a:pt x="241401" y="1908048"/>
                  <a:pt x="219455" y="1893418"/>
                  <a:pt x="199948" y="1872691"/>
                </a:cubicBezTo>
                <a:cubicBezTo>
                  <a:pt x="180441" y="1851965"/>
                  <a:pt x="167030" y="1837334"/>
                  <a:pt x="148742" y="1814169"/>
                </a:cubicBezTo>
                <a:cubicBezTo>
                  <a:pt x="130454" y="1791004"/>
                  <a:pt x="99974" y="1764182"/>
                  <a:pt x="90220" y="1733702"/>
                </a:cubicBezTo>
                <a:cubicBezTo>
                  <a:pt x="80466" y="1703222"/>
                  <a:pt x="90220" y="1631289"/>
                  <a:pt x="90220" y="1631289"/>
                </a:cubicBezTo>
                <a:cubicBezTo>
                  <a:pt x="90220" y="1593494"/>
                  <a:pt x="89001" y="1550822"/>
                  <a:pt x="90220" y="1506931"/>
                </a:cubicBezTo>
                <a:cubicBezTo>
                  <a:pt x="91439" y="1463040"/>
                  <a:pt x="98754" y="1415491"/>
                  <a:pt x="97535" y="1367942"/>
                </a:cubicBezTo>
                <a:cubicBezTo>
                  <a:pt x="96316" y="1320393"/>
                  <a:pt x="95097" y="1270406"/>
                  <a:pt x="82905" y="1221638"/>
                </a:cubicBezTo>
                <a:cubicBezTo>
                  <a:pt x="70713" y="1172870"/>
                  <a:pt x="37794" y="1130198"/>
                  <a:pt x="24383" y="1075334"/>
                </a:cubicBezTo>
                <a:cubicBezTo>
                  <a:pt x="10972" y="1020470"/>
                  <a:pt x="0" y="950975"/>
                  <a:pt x="2438" y="892454"/>
                </a:cubicBezTo>
                <a:cubicBezTo>
                  <a:pt x="4876" y="833933"/>
                  <a:pt x="34137" y="777850"/>
                  <a:pt x="39014" y="724205"/>
                </a:cubicBezTo>
                <a:cubicBezTo>
                  <a:pt x="43891" y="670560"/>
                  <a:pt x="30479" y="637641"/>
                  <a:pt x="31698" y="570585"/>
                </a:cubicBezTo>
                <a:cubicBezTo>
                  <a:pt x="32917" y="503529"/>
                  <a:pt x="45110" y="395021"/>
                  <a:pt x="46329" y="321869"/>
                </a:cubicBezTo>
                <a:cubicBezTo>
                  <a:pt x="47548" y="248717"/>
                  <a:pt x="39014" y="184099"/>
                  <a:pt x="39014" y="131673"/>
                </a:cubicBezTo>
                <a:cubicBezTo>
                  <a:pt x="39014" y="79247"/>
                  <a:pt x="57302" y="0"/>
                  <a:pt x="60959" y="14630"/>
                </a:cubicBezTo>
                <a:close/>
              </a:path>
            </a:pathLst>
          </a:custGeom>
          <a:solidFill>
            <a:srgbClr val="00B0F0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/>
          </a:p>
        </p:txBody>
      </p:sp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7056438" y="4316413"/>
            <a:ext cx="792162" cy="1889125"/>
          </a:xfrm>
          <a:custGeom>
            <a:avLst/>
            <a:gdLst>
              <a:gd name="T0" fmla="*/ 791526 w 792480"/>
              <a:gd name="T1" fmla="*/ 1829278 h 1888540"/>
              <a:gd name="T2" fmla="*/ 674623 w 792480"/>
              <a:gd name="T3" fmla="*/ 1697483 h 1888540"/>
              <a:gd name="T4" fmla="*/ 616174 w 792480"/>
              <a:gd name="T5" fmla="*/ 1543721 h 1888540"/>
              <a:gd name="T6" fmla="*/ 601559 w 792480"/>
              <a:gd name="T7" fmla="*/ 1360670 h 1888540"/>
              <a:gd name="T8" fmla="*/ 506577 w 792480"/>
              <a:gd name="T9" fmla="*/ 1097080 h 1888540"/>
              <a:gd name="T10" fmla="*/ 448125 w 792480"/>
              <a:gd name="T11" fmla="*/ 928672 h 1888540"/>
              <a:gd name="T12" fmla="*/ 455431 w 792480"/>
              <a:gd name="T13" fmla="*/ 760266 h 1888540"/>
              <a:gd name="T14" fmla="*/ 389675 w 792480"/>
              <a:gd name="T15" fmla="*/ 694369 h 1888540"/>
              <a:gd name="T16" fmla="*/ 331223 w 792480"/>
              <a:gd name="T17" fmla="*/ 533285 h 1888540"/>
              <a:gd name="T18" fmla="*/ 287386 w 792480"/>
              <a:gd name="T19" fmla="*/ 335591 h 1888540"/>
              <a:gd name="T20" fmla="*/ 287386 w 792480"/>
              <a:gd name="T21" fmla="*/ 137898 h 1888540"/>
              <a:gd name="T22" fmla="*/ 250852 w 792480"/>
              <a:gd name="T23" fmla="*/ 20744 h 1888540"/>
              <a:gd name="T24" fmla="*/ 170484 w 792480"/>
              <a:gd name="T25" fmla="*/ 13422 h 1888540"/>
              <a:gd name="T26" fmla="*/ 68194 w 792480"/>
              <a:gd name="T27" fmla="*/ 79322 h 1888540"/>
              <a:gd name="T28" fmla="*/ 24354 w 792480"/>
              <a:gd name="T29" fmla="*/ 306303 h 1888540"/>
              <a:gd name="T30" fmla="*/ 9741 w 792480"/>
              <a:gd name="T31" fmla="*/ 540607 h 1888540"/>
              <a:gd name="T32" fmla="*/ 82806 w 792480"/>
              <a:gd name="T33" fmla="*/ 840808 h 1888540"/>
              <a:gd name="T34" fmla="*/ 119337 w 792480"/>
              <a:gd name="T35" fmla="*/ 1001892 h 1888540"/>
              <a:gd name="T36" fmla="*/ 155868 w 792480"/>
              <a:gd name="T37" fmla="*/ 1082435 h 1888540"/>
              <a:gd name="T38" fmla="*/ 280080 w 792480"/>
              <a:gd name="T39" fmla="*/ 1338706 h 1888540"/>
              <a:gd name="T40" fmla="*/ 426207 w 792480"/>
              <a:gd name="T41" fmla="*/ 1507112 h 1888540"/>
              <a:gd name="T42" fmla="*/ 572334 w 792480"/>
              <a:gd name="T43" fmla="*/ 1653551 h 1888540"/>
              <a:gd name="T44" fmla="*/ 667317 w 792480"/>
              <a:gd name="T45" fmla="*/ 1785348 h 1888540"/>
              <a:gd name="T46" fmla="*/ 696542 w 792480"/>
              <a:gd name="T47" fmla="*/ 1887855 h 1888540"/>
              <a:gd name="T48" fmla="*/ 711155 w 792480"/>
              <a:gd name="T49" fmla="*/ 1799990 h 1888540"/>
              <a:gd name="T50" fmla="*/ 733076 w 792480"/>
              <a:gd name="T51" fmla="*/ 1763381 h 1888540"/>
              <a:gd name="T52" fmla="*/ 733076 w 792480"/>
              <a:gd name="T53" fmla="*/ 1763381 h 1888540"/>
              <a:gd name="T54" fmla="*/ 762301 w 792480"/>
              <a:gd name="T55" fmla="*/ 1778025 h 18885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92480"/>
              <a:gd name="T85" fmla="*/ 0 h 1888540"/>
              <a:gd name="T86" fmla="*/ 792480 w 792480"/>
              <a:gd name="T87" fmla="*/ 1888540 h 188854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92480" h="1888540">
                <a:moveTo>
                  <a:pt x="792480" y="1827580"/>
                </a:moveTo>
                <a:cubicBezTo>
                  <a:pt x="748588" y="1785517"/>
                  <a:pt x="704697" y="1743455"/>
                  <a:pt x="675436" y="1695906"/>
                </a:cubicBezTo>
                <a:cubicBezTo>
                  <a:pt x="646175" y="1648357"/>
                  <a:pt x="629107" y="1598370"/>
                  <a:pt x="616915" y="1542287"/>
                </a:cubicBezTo>
                <a:cubicBezTo>
                  <a:pt x="604723" y="1486204"/>
                  <a:pt x="620572" y="1433778"/>
                  <a:pt x="602284" y="1359407"/>
                </a:cubicBezTo>
                <a:cubicBezTo>
                  <a:pt x="583996" y="1285036"/>
                  <a:pt x="532790" y="1167993"/>
                  <a:pt x="507187" y="1096060"/>
                </a:cubicBezTo>
                <a:cubicBezTo>
                  <a:pt x="481584" y="1024127"/>
                  <a:pt x="457199" y="983893"/>
                  <a:pt x="448665" y="927810"/>
                </a:cubicBezTo>
                <a:cubicBezTo>
                  <a:pt x="440131" y="871727"/>
                  <a:pt x="465733" y="798575"/>
                  <a:pt x="455980" y="759561"/>
                </a:cubicBezTo>
                <a:cubicBezTo>
                  <a:pt x="446227" y="720547"/>
                  <a:pt x="410870" y="731519"/>
                  <a:pt x="390144" y="693724"/>
                </a:cubicBezTo>
                <a:cubicBezTo>
                  <a:pt x="369418" y="655929"/>
                  <a:pt x="348691" y="592531"/>
                  <a:pt x="331622" y="532790"/>
                </a:cubicBezTo>
                <a:cubicBezTo>
                  <a:pt x="314553" y="473049"/>
                  <a:pt x="295046" y="401116"/>
                  <a:pt x="287731" y="335279"/>
                </a:cubicBezTo>
                <a:cubicBezTo>
                  <a:pt x="280416" y="269442"/>
                  <a:pt x="293827" y="190195"/>
                  <a:pt x="287731" y="137769"/>
                </a:cubicBezTo>
                <a:cubicBezTo>
                  <a:pt x="281635" y="85344"/>
                  <a:pt x="270662" y="41453"/>
                  <a:pt x="251155" y="20726"/>
                </a:cubicBezTo>
                <a:cubicBezTo>
                  <a:pt x="231648" y="0"/>
                  <a:pt x="201168" y="3657"/>
                  <a:pt x="170688" y="13410"/>
                </a:cubicBezTo>
                <a:cubicBezTo>
                  <a:pt x="140208" y="23163"/>
                  <a:pt x="92659" y="30479"/>
                  <a:pt x="68275" y="79247"/>
                </a:cubicBezTo>
                <a:cubicBezTo>
                  <a:pt x="43891" y="128015"/>
                  <a:pt x="34138" y="229208"/>
                  <a:pt x="24384" y="306018"/>
                </a:cubicBezTo>
                <a:cubicBezTo>
                  <a:pt x="14630" y="382828"/>
                  <a:pt x="0" y="451103"/>
                  <a:pt x="9753" y="540105"/>
                </a:cubicBezTo>
                <a:cubicBezTo>
                  <a:pt x="19506" y="629107"/>
                  <a:pt x="64617" y="763219"/>
                  <a:pt x="82905" y="840028"/>
                </a:cubicBezTo>
                <a:cubicBezTo>
                  <a:pt x="101193" y="916838"/>
                  <a:pt x="107289" y="960728"/>
                  <a:pt x="119481" y="1000962"/>
                </a:cubicBezTo>
                <a:cubicBezTo>
                  <a:pt x="131673" y="1041196"/>
                  <a:pt x="129234" y="1025347"/>
                  <a:pt x="156057" y="1081430"/>
                </a:cubicBezTo>
                <a:cubicBezTo>
                  <a:pt x="182880" y="1137513"/>
                  <a:pt x="235305" y="1266748"/>
                  <a:pt x="280416" y="1337462"/>
                </a:cubicBezTo>
                <a:cubicBezTo>
                  <a:pt x="325527" y="1408176"/>
                  <a:pt x="377952" y="1453286"/>
                  <a:pt x="426720" y="1505711"/>
                </a:cubicBezTo>
                <a:cubicBezTo>
                  <a:pt x="475488" y="1558136"/>
                  <a:pt x="532791" y="1605685"/>
                  <a:pt x="573024" y="1652015"/>
                </a:cubicBezTo>
                <a:cubicBezTo>
                  <a:pt x="613258" y="1698345"/>
                  <a:pt x="647395" y="1744675"/>
                  <a:pt x="668121" y="1783689"/>
                </a:cubicBezTo>
                <a:cubicBezTo>
                  <a:pt x="688847" y="1822703"/>
                  <a:pt x="690067" y="1883664"/>
                  <a:pt x="697382" y="1886102"/>
                </a:cubicBezTo>
                <a:cubicBezTo>
                  <a:pt x="704697" y="1888540"/>
                  <a:pt x="705916" y="1819046"/>
                  <a:pt x="712012" y="1798319"/>
                </a:cubicBezTo>
                <a:cubicBezTo>
                  <a:pt x="718108" y="1777592"/>
                  <a:pt x="733958" y="1761743"/>
                  <a:pt x="733958" y="1761743"/>
                </a:cubicBezTo>
                <a:lnTo>
                  <a:pt x="763219" y="1776374"/>
                </a:lnTo>
              </a:path>
            </a:pathLst>
          </a:custGeom>
          <a:solidFill>
            <a:srgbClr val="00B0F0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/>
          </a:p>
        </p:txBody>
      </p:sp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5326063" y="3175000"/>
            <a:ext cx="390525" cy="266700"/>
          </a:xfrm>
          <a:custGeom>
            <a:avLst/>
            <a:gdLst>
              <a:gd name="T0" fmla="*/ 370684 w 391363"/>
              <a:gd name="T1" fmla="*/ 262446 h 267005"/>
              <a:gd name="T2" fmla="*/ 232586 w 391363"/>
              <a:gd name="T3" fmla="*/ 218705 h 267005"/>
              <a:gd name="T4" fmla="*/ 138097 w 391363"/>
              <a:gd name="T5" fmla="*/ 145803 h 267005"/>
              <a:gd name="T6" fmla="*/ 29072 w 391363"/>
              <a:gd name="T7" fmla="*/ 109353 h 267005"/>
              <a:gd name="T8" fmla="*/ 7267 w 391363"/>
              <a:gd name="T9" fmla="*/ 29162 h 267005"/>
              <a:gd name="T10" fmla="*/ 72683 w 391363"/>
              <a:gd name="T11" fmla="*/ 0 h 267005"/>
              <a:gd name="T12" fmla="*/ 196244 w 391363"/>
              <a:gd name="T13" fmla="*/ 29162 h 267005"/>
              <a:gd name="T14" fmla="*/ 261659 w 391363"/>
              <a:gd name="T15" fmla="*/ 131223 h 267005"/>
              <a:gd name="T16" fmla="*/ 341610 w 391363"/>
              <a:gd name="T17" fmla="*/ 196834 h 267005"/>
              <a:gd name="T18" fmla="*/ 370684 w 391363"/>
              <a:gd name="T19" fmla="*/ 262446 h 26700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91363"/>
              <a:gd name="T31" fmla="*/ 0 h 267005"/>
              <a:gd name="T32" fmla="*/ 391363 w 391363"/>
              <a:gd name="T33" fmla="*/ 267005 h 26700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91363" h="267005">
                <a:moveTo>
                  <a:pt x="373075" y="263347"/>
                </a:moveTo>
                <a:cubicBezTo>
                  <a:pt x="354787" y="267005"/>
                  <a:pt x="273100" y="238963"/>
                  <a:pt x="234086" y="219456"/>
                </a:cubicBezTo>
                <a:cubicBezTo>
                  <a:pt x="195072" y="199949"/>
                  <a:pt x="173126" y="164592"/>
                  <a:pt x="138988" y="146304"/>
                </a:cubicBezTo>
                <a:cubicBezTo>
                  <a:pt x="104850" y="128016"/>
                  <a:pt x="51205" y="129235"/>
                  <a:pt x="29260" y="109728"/>
                </a:cubicBezTo>
                <a:cubicBezTo>
                  <a:pt x="7315" y="90221"/>
                  <a:pt x="0" y="47549"/>
                  <a:pt x="7315" y="29261"/>
                </a:cubicBezTo>
                <a:cubicBezTo>
                  <a:pt x="14630" y="10973"/>
                  <a:pt x="41453" y="0"/>
                  <a:pt x="73152" y="0"/>
                </a:cubicBezTo>
                <a:cubicBezTo>
                  <a:pt x="104851" y="0"/>
                  <a:pt x="165811" y="7316"/>
                  <a:pt x="197510" y="29261"/>
                </a:cubicBezTo>
                <a:cubicBezTo>
                  <a:pt x="229209" y="51207"/>
                  <a:pt x="238963" y="103632"/>
                  <a:pt x="263347" y="131673"/>
                </a:cubicBezTo>
                <a:cubicBezTo>
                  <a:pt x="287731" y="159714"/>
                  <a:pt x="319430" y="176784"/>
                  <a:pt x="343814" y="197510"/>
                </a:cubicBezTo>
                <a:cubicBezTo>
                  <a:pt x="368198" y="218236"/>
                  <a:pt x="391363" y="259689"/>
                  <a:pt x="373075" y="263347"/>
                </a:cubicBezTo>
                <a:close/>
              </a:path>
            </a:pathLst>
          </a:custGeom>
          <a:solidFill>
            <a:srgbClr val="00B0F0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/>
          </a:p>
        </p:txBody>
      </p:sp>
      <p:sp>
        <p:nvSpPr>
          <p:cNvPr id="8" name="Pravougaonik 7"/>
          <p:cNvSpPr/>
          <p:nvPr/>
        </p:nvSpPr>
        <p:spPr>
          <a:xfrm>
            <a:off x="0" y="6519446"/>
            <a:ext cx="40386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accent6">
                    <a:lumMod val="40000"/>
                    <a:lumOff val="6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Okvir za tekst 8"/>
          <p:cNvSpPr txBox="1"/>
          <p:nvPr/>
        </p:nvSpPr>
        <p:spPr>
          <a:xfrm>
            <a:off x="184242" y="152400"/>
            <a:ext cx="38077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sz="2200">
                <a:solidFill>
                  <a:srgbClr val="FFFF00"/>
                </a:solidFill>
                <a:latin typeface="Impact" pitchFamily="34" charset="0"/>
              </a:rPr>
              <a:t>Metallic  mineral deposits of </a:t>
            </a:r>
          </a:p>
          <a:p>
            <a:pPr algn="ctr"/>
            <a:r>
              <a:rPr lang="sr-Latn-CS" sz="2200">
                <a:solidFill>
                  <a:srgbClr val="FFFF00"/>
                </a:solidFill>
                <a:latin typeface="Impact" pitchFamily="34" charset="0"/>
              </a:rPr>
              <a:t>p</a:t>
            </a:r>
            <a:r>
              <a:rPr lang="sr-Latn-RS" sz="2200">
                <a:solidFill>
                  <a:srgbClr val="FFFF00"/>
                </a:solidFill>
                <a:latin typeface="Impact" pitchFamily="34" charset="0"/>
              </a:rPr>
              <a:t>rimary economic significance</a:t>
            </a:r>
            <a:endParaRPr lang="sr-Latn-CS" sz="2200">
              <a:solidFill>
                <a:srgbClr val="FFFF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0"/>
            <a:ext cx="5638800" cy="533400"/>
          </a:xfrm>
          <a:noFill/>
        </p:spPr>
        <p:txBody>
          <a:bodyPr/>
          <a:lstStyle/>
          <a:p>
            <a:pPr algn="l" eaLnBrk="1" hangingPunct="1"/>
            <a:r>
              <a:rPr lang="sr-Latn-CS" sz="2600" kern="120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ea typeface="+mn-ea"/>
                <a:cs typeface="Times New Roman" pitchFamily="18" charset="0"/>
              </a:rPr>
              <a:t>Metallic mineral resources</a:t>
            </a:r>
            <a:r>
              <a:rPr lang="en-US" sz="2600" kern="120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ea typeface="+mn-ea"/>
                <a:cs typeface="Times New Roman" pitchFamily="18" charset="0"/>
              </a:rPr>
              <a:t> of the BMZ</a:t>
            </a:r>
            <a:endParaRPr lang="en-GB" sz="2600" kern="1200">
              <a:solidFill>
                <a:schemeClr val="accent6">
                  <a:lumMod val="50000"/>
                </a:schemeClr>
              </a:solidFill>
              <a:latin typeface="Impact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3581400" y="609600"/>
            <a:ext cx="5562600" cy="0"/>
          </a:xfrm>
          <a:prstGeom prst="line">
            <a:avLst/>
          </a:prstGeom>
          <a:noFill/>
          <a:ln w="38100" cmpd="thinThick">
            <a:solidFill>
              <a:schemeClr val="bg2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Slika 16" descr="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2707041" cy="6858000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352800" y="762000"/>
            <a:ext cx="5638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1313" indent="-341313">
              <a:spcBef>
                <a:spcPct val="70000"/>
              </a:spcBef>
              <a:buBlip>
                <a:blip r:embed="rId4"/>
              </a:buBlip>
            </a:pPr>
            <a:r>
              <a:rPr lang="sr-Latn-RS" sz="2000" b="1">
                <a:solidFill>
                  <a:schemeClr val="tx2">
                    <a:lumMod val="90000"/>
                    <a:lumOff val="10000"/>
                  </a:schemeClr>
                </a:solidFill>
              </a:rPr>
              <a:t>Different morphogenetic types of deposits. D</a:t>
            </a:r>
            <a:r>
              <a:rPr lang="en-GB" sz="2000" b="1">
                <a:solidFill>
                  <a:schemeClr val="tx2">
                    <a:lumMod val="90000"/>
                    <a:lumOff val="10000"/>
                  </a:schemeClr>
                </a:solidFill>
              </a:rPr>
              <a:t>isplay diversity in ore paragenesis, associations of minerals and elements and belongs </a:t>
            </a:r>
            <a:r>
              <a:rPr lang="en-US" sz="2000" b="1">
                <a:solidFill>
                  <a:schemeClr val="tx2">
                    <a:lumMod val="90000"/>
                    <a:lumOff val="10000"/>
                  </a:schemeClr>
                </a:solidFill>
              </a:rPr>
              <a:t>to </a:t>
            </a:r>
            <a:r>
              <a:rPr lang="en-GB" sz="2000" b="1">
                <a:solidFill>
                  <a:schemeClr val="tx2">
                    <a:lumMod val="90000"/>
                    <a:lumOff val="10000"/>
                  </a:schemeClr>
                </a:solidFill>
              </a:rPr>
              <a:t>different morpho</a:t>
            </a:r>
            <a:r>
              <a:rPr lang="en-US" sz="2000" b="1">
                <a:solidFill>
                  <a:schemeClr val="tx2">
                    <a:lumMod val="90000"/>
                    <a:lumOff val="10000"/>
                  </a:schemeClr>
                </a:solidFill>
              </a:rPr>
              <a:t>genetical</a:t>
            </a:r>
            <a:r>
              <a:rPr lang="en-GB" sz="2000" b="1">
                <a:solidFill>
                  <a:schemeClr val="tx2">
                    <a:lumMod val="90000"/>
                    <a:lumOff val="10000"/>
                  </a:schemeClr>
                </a:solidFill>
              </a:rPr>
              <a:t> types of ore mineralization.</a:t>
            </a:r>
          </a:p>
          <a:p>
            <a:pPr marL="341313" marR="0" lvl="0" indent="-341313" defTabSz="914400" rtl="0" eaLnBrk="1" fontAlgn="base" latinLnBrk="0" hangingPunct="1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Major ore elements of the Bor metallogenic zone are</a:t>
            </a:r>
            <a:r>
              <a:rPr kumimoji="0" lang="sr-Latn-CS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: </a:t>
            </a:r>
          </a:p>
          <a:p>
            <a:pPr marL="741363" lvl="1" indent="-28416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/>
            </a:pPr>
            <a:r>
              <a:rPr lang="en-GB" sz="1600" b="1" kern="0">
                <a:solidFill>
                  <a:schemeClr val="tx2">
                    <a:lumMod val="90000"/>
                    <a:lumOff val="10000"/>
                  </a:schemeClr>
                </a:solidFill>
                <a:cs typeface="Times New Roman" pitchFamily="18" charset="0"/>
              </a:rPr>
              <a:t>Cu, Au, Mo, Fe (Py) ± Pb-Zn. </a:t>
            </a:r>
            <a:endParaRPr lang="sr-Latn-CS" sz="1600" b="1" kern="0">
              <a:solidFill>
                <a:schemeClr val="tx2">
                  <a:lumMod val="90000"/>
                  <a:lumOff val="10000"/>
                </a:schemeClr>
              </a:solidFill>
              <a:cs typeface="Times New Roman" pitchFamily="18" charset="0"/>
            </a:endParaRPr>
          </a:p>
          <a:p>
            <a:pPr marL="341313" marR="0" lvl="0" indent="-341313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Trace elements are</a:t>
            </a:r>
            <a:r>
              <a:rPr kumimoji="0" lang="sr-Latn-CS" sz="18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:</a:t>
            </a:r>
          </a:p>
          <a:p>
            <a:pPr marL="741363" lvl="1" indent="-28416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GB" sz="1600" b="1" kern="0">
                <a:solidFill>
                  <a:schemeClr val="tx2">
                    <a:lumMod val="90000"/>
                    <a:lumOff val="10000"/>
                  </a:schemeClr>
                </a:solidFill>
                <a:cs typeface="Times New Roman" pitchFamily="18" charset="0"/>
              </a:rPr>
              <a:t>Se, PGE, Ag, Cd</a:t>
            </a:r>
            <a:r>
              <a:rPr lang="en-GB" sz="1600" kern="0">
                <a:solidFill>
                  <a:schemeClr val="tx2">
                    <a:lumMod val="90000"/>
                    <a:lumOff val="10000"/>
                  </a:schemeClr>
                </a:solidFill>
                <a:cs typeface="Times New Roman" pitchFamily="18" charset="0"/>
              </a:rPr>
              <a:t> </a:t>
            </a:r>
            <a:r>
              <a:rPr lang="en-GB" sz="1600" kern="0">
                <a:cs typeface="Times New Roman" pitchFamily="18" charset="0"/>
              </a:rPr>
              <a:t>(</a:t>
            </a:r>
            <a:r>
              <a:rPr lang="en-GB" sz="1600" i="1" kern="0">
                <a:cs typeface="Times New Roman" pitchFamily="18" charset="0"/>
              </a:rPr>
              <a:t>recoverable</a:t>
            </a:r>
            <a:r>
              <a:rPr lang="en-GB" sz="1600" kern="0">
                <a:cs typeface="Times New Roman" pitchFamily="18" charset="0"/>
              </a:rPr>
              <a:t>) and </a:t>
            </a:r>
            <a:endParaRPr lang="sr-Latn-CS" sz="1600" kern="0"/>
          </a:p>
          <a:p>
            <a:pPr marL="741363" lvl="1" indent="-28416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GB" sz="1600" b="1" kern="0">
                <a:solidFill>
                  <a:schemeClr val="tx2">
                    <a:lumMod val="90000"/>
                    <a:lumOff val="10000"/>
                  </a:schemeClr>
                </a:solidFill>
                <a:cs typeface="Times New Roman" pitchFamily="18" charset="0"/>
              </a:rPr>
              <a:t>W, Sn, Bi, Sb, As, (Ba)</a:t>
            </a:r>
            <a:r>
              <a:rPr lang="en-GB" sz="1600" kern="0">
                <a:solidFill>
                  <a:schemeClr val="tx2">
                    <a:lumMod val="90000"/>
                    <a:lumOff val="10000"/>
                  </a:schemeClr>
                </a:solidFill>
                <a:cs typeface="Times New Roman" pitchFamily="18" charset="0"/>
              </a:rPr>
              <a:t> </a:t>
            </a:r>
            <a:r>
              <a:rPr lang="en-GB" sz="1600" kern="0">
                <a:cs typeface="Times New Roman" pitchFamily="18" charset="0"/>
              </a:rPr>
              <a:t>(</a:t>
            </a:r>
            <a:r>
              <a:rPr lang="en-GB" sz="1600" i="1" kern="0">
                <a:cs typeface="Times New Roman" pitchFamily="18" charset="0"/>
              </a:rPr>
              <a:t>unrecoverable</a:t>
            </a:r>
            <a:r>
              <a:rPr lang="en-GB" sz="1600" kern="0">
                <a:cs typeface="Times New Roman" pitchFamily="18" charset="0"/>
              </a:rPr>
              <a:t>) </a:t>
            </a:r>
          </a:p>
          <a:p>
            <a:pPr marL="341313" marR="0" lvl="0" indent="-341313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sr-Latn-R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A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ssociations of elements are classified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according types of mineralization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ea typeface="+mn-ea"/>
                <a:cs typeface="Times New Roman" pitchFamily="18" charset="0"/>
              </a:rPr>
              <a:t>as follows: </a:t>
            </a:r>
          </a:p>
          <a:p>
            <a:pPr marL="285750" indent="-28416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P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orphyry copper</a:t>
            </a: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: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</a:t>
            </a:r>
            <a:r>
              <a:rPr kumimoji="0" lang="sr-Latn-R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		</a:t>
            </a:r>
            <a:r>
              <a:rPr kumimoji="0" lang="sr-Latn-RS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Cu, Au, Mo ± Ag, PGE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marL="285750" indent="-28416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M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assive sulphide</a:t>
            </a: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Cu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-</a:t>
            </a: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Pb-Zn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: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</a:t>
            </a:r>
            <a:r>
              <a:rPr kumimoji="0" lang="sr-Latn-R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	 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Cu, Pb/Zn, Fe (Py), Au/Ag ± </a:t>
            </a:r>
            <a:r>
              <a:rPr kumimoji="0" lang="sr-Latn-RS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			  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Se, Bi, Sb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marL="285750" indent="-28416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C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upriferous massive sulphide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: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</a:t>
            </a:r>
            <a:r>
              <a:rPr kumimoji="0" lang="sr-Latn-R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    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Cu, Au, Fe(Py), As±W, Sn, </a:t>
            </a:r>
            <a:r>
              <a:rPr kumimoji="0" lang="sr-Latn-RS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			  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Se, Sb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marL="285750" indent="-28416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M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as</a:t>
            </a: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s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ive pyrite</a:t>
            </a: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: 		  </a:t>
            </a: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</a:rPr>
              <a:t>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Fe-S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</a:t>
            </a:r>
          </a:p>
          <a:p>
            <a:pPr marL="285750" indent="-284163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S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karn</a:t>
            </a: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itchFamily="34" charset="0"/>
              </a:rPr>
              <a:t> deposit: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</a:t>
            </a:r>
            <a:r>
              <a:rPr kumimoji="0" lang="sr-Latn-RS" sz="16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                              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chemeClr val="tx2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Cu, Fe (Py) ± Mo, Bi, W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chemeClr val="tx2">
                  <a:lumMod val="90000"/>
                  <a:lumOff val="10000"/>
                </a:schemeClr>
              </a:solidFill>
              <a:effectLst/>
              <a:uLnTx/>
              <a:uFillTx/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Pravougaonik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>
                <a:solidFill>
                  <a:schemeClr val="accent6">
                    <a:lumMod val="50000"/>
                  </a:schemeClr>
                </a:solidFill>
              </a:rPr>
              <a:t>Geological Survey of Serbia</a:t>
            </a:r>
            <a:endParaRPr lang="sr-Latn-CS" sz="160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2" descr="http://geoliss.mre.gov.rs/images/GeolISS100p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828800"/>
            <a:ext cx="1143000" cy="446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50866453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0"/>
            <a:ext cx="5638800" cy="533400"/>
          </a:xfrm>
          <a:noFill/>
        </p:spPr>
        <p:txBody>
          <a:bodyPr/>
          <a:lstStyle/>
          <a:p>
            <a:pPr algn="l" eaLnBrk="1" hangingPunct="1"/>
            <a:r>
              <a:rPr lang="sr-Latn-CS" sz="2600" kern="120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ea typeface="+mn-ea"/>
                <a:cs typeface="Times New Roman" pitchFamily="18" charset="0"/>
              </a:rPr>
              <a:t>Metallic mineral resources</a:t>
            </a:r>
            <a:r>
              <a:rPr lang="en-US" sz="2600" kern="1200">
                <a:solidFill>
                  <a:schemeClr val="accent6">
                    <a:lumMod val="50000"/>
                  </a:schemeClr>
                </a:solidFill>
                <a:latin typeface="Impact" pitchFamily="34" charset="0"/>
                <a:ea typeface="+mn-ea"/>
                <a:cs typeface="Times New Roman" pitchFamily="18" charset="0"/>
              </a:rPr>
              <a:t> of the BMZ</a:t>
            </a:r>
            <a:endParaRPr lang="en-GB" sz="2600" kern="1200">
              <a:solidFill>
                <a:schemeClr val="accent6">
                  <a:lumMod val="50000"/>
                </a:schemeClr>
              </a:solidFill>
              <a:latin typeface="Impact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2800" y="4648200"/>
            <a:ext cx="5562600" cy="1676400"/>
          </a:xfrm>
          <a:noFill/>
        </p:spPr>
        <p:txBody>
          <a:bodyPr/>
          <a:lstStyle/>
          <a:p>
            <a:pPr eaLnBrk="1" hangingPunct="1">
              <a:spcBef>
                <a:spcPct val="50000"/>
              </a:spcBef>
              <a:buSzPct val="85000"/>
              <a:buNone/>
            </a:pPr>
            <a:r>
              <a:rPr lang="en-GB" sz="18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Current estimated </a:t>
            </a:r>
            <a:r>
              <a:rPr lang="en-GB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Measured and Indicated mineral resources</a:t>
            </a:r>
            <a:r>
              <a:rPr lang="en-GB" sz="18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GB" sz="1800">
                <a:latin typeface="Arial Narrow" pitchFamily="34" charset="0"/>
                <a:cs typeface="Times New Roman" pitchFamily="18" charset="0"/>
              </a:rPr>
              <a:t>(reserves of A, B and C</a:t>
            </a:r>
            <a:r>
              <a:rPr lang="en-GB" sz="1800" baseline="-30000">
                <a:latin typeface="Arial Narrow" pitchFamily="34" charset="0"/>
                <a:cs typeface="Times New Roman" pitchFamily="18" charset="0"/>
              </a:rPr>
              <a:t>1</a:t>
            </a:r>
            <a:r>
              <a:rPr lang="en-GB" sz="1800">
                <a:latin typeface="Arial Narrow" pitchFamily="34" charset="0"/>
                <a:cs typeface="Times New Roman" pitchFamily="18" charset="0"/>
              </a:rPr>
              <a:t> category by Serbian classification) </a:t>
            </a:r>
            <a:r>
              <a:rPr lang="it-IT" sz="1800">
                <a:latin typeface="Arial Narrow" pitchFamily="34" charset="0"/>
                <a:cs typeface="Times New Roman" pitchFamily="18" charset="0"/>
              </a:rPr>
              <a:t>are: </a:t>
            </a:r>
            <a:endParaRPr lang="sr-Latn-CS" sz="1800">
              <a:latin typeface="Arial Narrow" pitchFamily="34" charset="0"/>
            </a:endParaRPr>
          </a:p>
          <a:p>
            <a:pPr eaLnBrk="1" hangingPunct="1">
              <a:spcBef>
                <a:spcPct val="50000"/>
              </a:spcBef>
              <a:buSzPct val="85000"/>
              <a:buNone/>
            </a:pPr>
            <a:r>
              <a:rPr lang="en-US" sz="1800" b="1">
                <a:solidFill>
                  <a:srgbClr val="0033CC"/>
                </a:solidFill>
                <a:latin typeface="Arial Narrow" pitchFamily="34" charset="0"/>
                <a:cs typeface="Times New Roman" pitchFamily="18" charset="0"/>
              </a:rPr>
              <a:t>	</a:t>
            </a:r>
            <a:r>
              <a:rPr lang="sr-Latn-CS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1</a:t>
            </a:r>
            <a:r>
              <a:rPr lang="en-US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.</a:t>
            </a:r>
            <a:r>
              <a:rPr lang="sr-Latn-CS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25</a:t>
            </a:r>
            <a:r>
              <a:rPr lang="sr-Latn-CS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B</a:t>
            </a:r>
            <a:r>
              <a:rPr lang="it-IT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t </a:t>
            </a:r>
            <a:r>
              <a:rPr lang="en-US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@</a:t>
            </a:r>
            <a:r>
              <a:rPr lang="it-IT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 0.38% Cu, 0.14 g/t Au</a:t>
            </a:r>
            <a:r>
              <a:rPr lang="it-IT" sz="18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it-IT" sz="1800">
                <a:latin typeface="Arial Narrow" pitchFamily="34" charset="0"/>
                <a:cs typeface="Times New Roman" pitchFamily="18" charset="0"/>
              </a:rPr>
              <a:t>(4</a:t>
            </a:r>
            <a:r>
              <a:rPr lang="sr-Latn-CS" sz="1800">
                <a:latin typeface="Arial Narrow" pitchFamily="34" charset="0"/>
              </a:rPr>
              <a:t>.</a:t>
            </a:r>
            <a:r>
              <a:rPr lang="sr-Latn-RS" sz="1800">
                <a:latin typeface="Arial Narrow" pitchFamily="34" charset="0"/>
                <a:cs typeface="Times New Roman" pitchFamily="18" charset="0"/>
              </a:rPr>
              <a:t>7</a:t>
            </a:r>
            <a:r>
              <a:rPr lang="it-IT" sz="1800">
                <a:latin typeface="Arial Narrow" pitchFamily="34" charset="0"/>
                <a:cs typeface="Times New Roman" pitchFamily="18" charset="0"/>
              </a:rPr>
              <a:t>5 Mt Cu, 1</a:t>
            </a:r>
            <a:r>
              <a:rPr lang="sr-Latn-RS" sz="1800">
                <a:latin typeface="Arial Narrow" pitchFamily="34" charset="0"/>
                <a:cs typeface="Times New Roman" pitchFamily="18" charset="0"/>
              </a:rPr>
              <a:t>7</a:t>
            </a:r>
            <a:r>
              <a:rPr lang="it-IT" sz="1800">
                <a:latin typeface="Arial Narrow" pitchFamily="34" charset="0"/>
                <a:cs typeface="Times New Roman" pitchFamily="18" charset="0"/>
              </a:rPr>
              <a:t>3 t Au). </a:t>
            </a:r>
            <a:endParaRPr lang="sr-Latn-CS" sz="1800">
              <a:latin typeface="Arial Narrow" pitchFamily="34" charset="0"/>
            </a:endParaRPr>
          </a:p>
          <a:p>
            <a:pPr eaLnBrk="1" hangingPunct="1">
              <a:buFontTx/>
              <a:buNone/>
            </a:pPr>
            <a:r>
              <a:rPr lang="en-US" sz="1800">
                <a:latin typeface="Arial Narrow" pitchFamily="34" charset="0"/>
                <a:cs typeface="Times New Roman" pitchFamily="18" charset="0"/>
              </a:rPr>
              <a:t>      </a:t>
            </a:r>
            <a:r>
              <a:rPr lang="sr-Latn-RS" sz="1800">
                <a:latin typeface="Arial Narrow" pitchFamily="34" charset="0"/>
                <a:cs typeface="Times New Roman" pitchFamily="18" charset="0"/>
              </a:rPr>
              <a:t>	Total mineral resources: </a:t>
            </a:r>
            <a:r>
              <a:rPr lang="sr-Latn-RS" sz="18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  <a:cs typeface="Times New Roman" pitchFamily="18" charset="0"/>
              </a:rPr>
              <a:t>2.4 Bt</a:t>
            </a:r>
            <a:endParaRPr lang="en-GB" sz="1800" b="1">
              <a:solidFill>
                <a:schemeClr val="accent6">
                  <a:lumMod val="50000"/>
                </a:schemeClr>
              </a:solidFill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>
            <a:off x="3581400" y="609600"/>
            <a:ext cx="5562600" cy="0"/>
          </a:xfrm>
          <a:prstGeom prst="line">
            <a:avLst/>
          </a:prstGeom>
          <a:noFill/>
          <a:ln w="38100" cmpd="thinThick">
            <a:solidFill>
              <a:schemeClr val="bg2"/>
            </a:solidFill>
            <a:round/>
            <a:headEnd/>
            <a:tailEnd type="non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581400" y="762000"/>
            <a:ext cx="2514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16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Over 120 ore deposits </a:t>
            </a:r>
            <a:r>
              <a:rPr lang="en-US" sz="16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and mineral occurrences </a:t>
            </a:r>
            <a:r>
              <a:rPr lang="en-GB" sz="16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are situated in the BMZ.</a:t>
            </a:r>
          </a:p>
          <a:p>
            <a:endParaRPr lang="en-GB" sz="1600" b="1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r>
              <a:rPr lang="en-GB" sz="16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All of them are gruped into </a:t>
            </a:r>
          </a:p>
          <a:p>
            <a:r>
              <a:rPr lang="en-GB" sz="16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5 ore districts with 15 ore fields</a:t>
            </a:r>
            <a:r>
              <a:rPr lang="sr-Latn-CS" sz="16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.</a:t>
            </a:r>
          </a:p>
          <a:p>
            <a:endParaRPr lang="sr-Latn-CS" sz="1600" b="1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6248400" y="685800"/>
            <a:ext cx="2895600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rgbClr val="0033CC"/>
              </a:buClr>
              <a:buFont typeface="Wingdings" pitchFamily="2" charset="2"/>
              <a:buChar char="§"/>
            </a:pPr>
            <a:r>
              <a:rPr lang="en-US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Majdanpek</a:t>
            </a:r>
            <a:r>
              <a:rPr lang="sr-Latn-CS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district</a:t>
            </a:r>
            <a:endParaRPr lang="en-GB" sz="1200" b="1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Tilva-Toma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Majdanpek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Vlaole-Jasikovo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sr-Latn-CS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Bor ore district</a:t>
            </a:r>
            <a:endParaRPr lang="en-GB" sz="1200" b="1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Bor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Veliki Krivelj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Cerova - Mali Krivelj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Brestovac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Crveni Breg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Crni Vrh</a:t>
            </a:r>
            <a:r>
              <a:rPr lang="sr-Latn-CS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district</a:t>
            </a:r>
            <a:endParaRPr lang="en-GB" sz="1200" b="1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Crni Vrh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Crvena reka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Tilva Njagra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Markov Kamen-Gradi</a:t>
            </a:r>
            <a:r>
              <a:rPr lang="en-US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s</a:t>
            </a:r>
            <a:r>
              <a:rPr lang="en-GB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te</a:t>
            </a:r>
            <a:r>
              <a:rPr lang="sr-Latn-CS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district</a:t>
            </a:r>
            <a:endParaRPr lang="en-GB" sz="1200" b="1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Savinac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Markov Kamen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Gradi</a:t>
            </a: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s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te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 </a:t>
            </a:r>
            <a:r>
              <a:rPr lang="en-GB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Borovo-Donje Nevlje</a:t>
            </a:r>
            <a:r>
              <a:rPr lang="sr-Latn-CS" sz="1200" b="1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district</a:t>
            </a:r>
            <a:endParaRPr lang="en-GB" sz="1200" b="1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</a:pP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n-GB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Donje Nevlje</a:t>
            </a:r>
            <a:r>
              <a:rPr lang="sr-Latn-CS" sz="120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 ore field</a:t>
            </a:r>
            <a:endParaRPr lang="en-GB" sz="1200">
              <a:solidFill>
                <a:schemeClr val="accent6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10800000">
            <a:off x="3048000" y="838200"/>
            <a:ext cx="457200" cy="2286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Slika 16" descr="co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0"/>
            <a:ext cx="270704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4C2A48-9B21-403A-98D1-50ADA2E4616B}"/>
              </a:ext>
            </a:extLst>
          </p:cNvPr>
          <p:cNvSpPr/>
          <p:nvPr/>
        </p:nvSpPr>
        <p:spPr>
          <a:xfrm>
            <a:off x="6172200" y="6477000"/>
            <a:ext cx="2838790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 eaLnBrk="1" hangingPunct="1">
              <a:lnSpc>
                <a:spcPct val="90000"/>
              </a:lnSpc>
              <a:spcBef>
                <a:spcPts val="1800"/>
              </a:spcBef>
              <a:buClr>
                <a:srgbClr val="FF3300"/>
              </a:buClr>
              <a:buFont typeface="Wingdings" pitchFamily="2" charset="2"/>
              <a:buChar char="§"/>
            </a:pPr>
            <a:r>
              <a:rPr lang="sr-Latn-RS" sz="1800" b="1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US" sz="1800" b="1">
                <a:solidFill>
                  <a:schemeClr val="accent6">
                    <a:lumMod val="50000"/>
                  </a:schemeClr>
                </a:solidFill>
              </a:rPr>
              <a:t>Annual production: 8-12 Mt</a:t>
            </a:r>
          </a:p>
        </p:txBody>
      </p:sp>
      <p:pic>
        <p:nvPicPr>
          <p:cNvPr id="10" name="Slika 9" descr="Majdanpek-Tenka1-kop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7600" y="2590800"/>
            <a:ext cx="2209800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ravougaonik 11"/>
          <p:cNvSpPr/>
          <p:nvPr/>
        </p:nvSpPr>
        <p:spPr>
          <a:xfrm>
            <a:off x="0" y="6519446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rgbClr val="4C0000"/>
                </a:solidFill>
              </a:rPr>
              <a:t>Geological Survey of Serbia</a:t>
            </a:r>
            <a:endParaRPr lang="sr-Latn-CS" sz="1400">
              <a:solidFill>
                <a:srgbClr val="4C0000"/>
              </a:solidFill>
            </a:endParaRPr>
          </a:p>
        </p:txBody>
      </p:sp>
      <p:pic>
        <p:nvPicPr>
          <p:cNvPr id="13" name="Picture 2" descr="http://geoliss.mre.gov.rs/images/GeolISS100p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828800"/>
            <a:ext cx="1143000" cy="446484"/>
          </a:xfrm>
          <a:prstGeom prst="rect">
            <a:avLst/>
          </a:prstGeom>
          <a:noFill/>
        </p:spPr>
      </p:pic>
      <p:sp>
        <p:nvSpPr>
          <p:cNvPr id="14" name="Pravougaonik zaobljenih uglova 13"/>
          <p:cNvSpPr/>
          <p:nvPr/>
        </p:nvSpPr>
        <p:spPr bwMode="auto">
          <a:xfrm>
            <a:off x="3276600" y="4495800"/>
            <a:ext cx="5638800" cy="1905000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0866453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311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0D0EAD-5AD7-4DD9-BAEE-35E1FDC6F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124200"/>
            <a:ext cx="7543800" cy="838200"/>
          </a:xfrm>
        </p:spPr>
        <p:txBody>
          <a:bodyPr/>
          <a:lstStyle/>
          <a:p>
            <a:r>
              <a:rPr lang="en-US" sz="3400">
                <a:solidFill>
                  <a:schemeClr val="tx2">
                    <a:lumMod val="25000"/>
                    <a:lumOff val="75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06E2BE-BF83-4756-9930-D153029DF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191000"/>
            <a:ext cx="7086600" cy="2438400"/>
          </a:xfrm>
        </p:spPr>
        <p:txBody>
          <a:bodyPr/>
          <a:lstStyle/>
          <a:p>
            <a:pPr marL="514350" indent="-514350">
              <a:spcBef>
                <a:spcPts val="2400"/>
              </a:spcBef>
              <a:buFont typeface="+mj-lt"/>
              <a:buAutoNum type="arabicParenR"/>
            </a:pP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General informations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arenR"/>
            </a:pPr>
            <a:r>
              <a:rPr lang="sr-Latn-RS" sz="2400"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M</a:t>
            </a: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etallogeny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arenR"/>
            </a:pP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Mineral deposits –</a:t>
            </a:r>
            <a:r>
              <a:rPr lang="sr-Latn-RS" sz="2400"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present state and future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arenR"/>
            </a:pPr>
            <a:r>
              <a:rPr lang="sr-Latn-RS" sz="2400">
                <a:solidFill>
                  <a:schemeClr val="accent2">
                    <a:lumMod val="40000"/>
                    <a:lumOff val="60000"/>
                  </a:schemeClr>
                </a:solidFill>
                <a:latin typeface="Impact" panose="020B0806030902050204" pitchFamily="34" charset="0"/>
                <a:cs typeface="Arial" panose="020B0604020202020204" pitchFamily="34" charset="0"/>
              </a:rPr>
              <a:t>Geological exploration - Limitations</a:t>
            </a:r>
            <a:endParaRPr lang="en-US" sz="2400">
              <a:solidFill>
                <a:schemeClr val="accent2">
                  <a:lumMod val="40000"/>
                  <a:lumOff val="60000"/>
                </a:schemeClr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avougaonik 5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/>
              <a:t>43 EuroGeoSurveys General Meeting (EGS)</a:t>
            </a:r>
            <a:r>
              <a:rPr lang="sr-Latn-RS" sz="1400"/>
              <a:t> - </a:t>
            </a:r>
            <a:r>
              <a:rPr lang="en-US" sz="1400"/>
              <a:t>43 Directors Workshop – Mineral Resources Potential</a:t>
            </a:r>
            <a:endParaRPr lang="sr-Latn-CS" sz="1400"/>
          </a:p>
        </p:txBody>
      </p:sp>
      <p:sp>
        <p:nvSpPr>
          <p:cNvPr id="8" name="Pravougaonik 7"/>
          <p:cNvSpPr/>
          <p:nvPr/>
        </p:nvSpPr>
        <p:spPr>
          <a:xfrm>
            <a:off x="0" y="6519446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accent6">
                    <a:lumMod val="60000"/>
                    <a:lumOff val="4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2786307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ka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7300" y="3810000"/>
            <a:ext cx="2584685" cy="290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 descr="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447134"/>
            <a:ext cx="5105400" cy="5953666"/>
          </a:xfrm>
          <a:prstGeom prst="rect">
            <a:avLst/>
          </a:prstGeom>
        </p:spPr>
      </p:pic>
      <p:pic>
        <p:nvPicPr>
          <p:cNvPr id="5" name="Picture 6" descr="DSC00152">
            <a:extLst>
              <a:ext uri="{FF2B5EF4-FFF2-40B4-BE49-F238E27FC236}">
                <a16:creationId xmlns="" xmlns:a16="http://schemas.microsoft.com/office/drawing/2014/main" id="{AE4C8CD8-C7AC-45D7-9BC5-B92440A6D302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533400"/>
            <a:ext cx="3276600" cy="286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1E5DC1-997E-4132-AB4A-B1E39A5BFC78}"/>
              </a:ext>
            </a:extLst>
          </p:cNvPr>
          <p:cNvSpPr txBox="1"/>
          <p:nvPr/>
        </p:nvSpPr>
        <p:spPr>
          <a:xfrm>
            <a:off x="7324900" y="3352800"/>
            <a:ext cx="159050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1600">
                <a:cs typeface="+mn-cs"/>
              </a:rPr>
              <a:t>Majdanpek deposit</a:t>
            </a:r>
            <a:endParaRPr lang="en-US" sz="1600">
              <a:cs typeface="+mn-cs"/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43 EuroGeoSurveys General Meeting (EGS)</a:t>
            </a:r>
            <a:r>
              <a:rPr lang="sr-Latn-RS" sz="1400">
                <a:solidFill>
                  <a:schemeClr val="bg1"/>
                </a:solidFill>
              </a:rPr>
              <a:t> - </a:t>
            </a:r>
            <a:r>
              <a:rPr lang="en-US" sz="1400">
                <a:solidFill>
                  <a:schemeClr val="bg1"/>
                </a:solidFill>
              </a:rPr>
              <a:t>43 Directors Workshop – Mineral Resources Potential</a:t>
            </a:r>
            <a:endParaRPr lang="sr-Latn-CS" sz="1400">
              <a:solidFill>
                <a:schemeClr val="bg1"/>
              </a:solidFill>
            </a:endParaRPr>
          </a:p>
        </p:txBody>
      </p:sp>
      <p:sp>
        <p:nvSpPr>
          <p:cNvPr id="9" name="Pravougaonik 8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bg1"/>
                </a:solidFill>
              </a:rPr>
              <a:t>Geological Survey of Serbia</a:t>
            </a:r>
            <a:endParaRPr lang="sr-Latn-C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9737867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381000" y="152400"/>
            <a:ext cx="3657600" cy="6324600"/>
          </a:xfrm>
        </p:spPr>
        <p:txBody>
          <a:bodyPr/>
          <a:lstStyle/>
          <a:p>
            <a:pPr algn="ctr" defTabSz="912813">
              <a:buFontTx/>
              <a:buNone/>
              <a:defRPr/>
            </a:pPr>
            <a:r>
              <a:rPr lang="sl-SI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2) Lead,  zinc  (silver)</a:t>
            </a:r>
            <a:endParaRPr lang="en-US" sz="2400">
              <a:solidFill>
                <a:srgbClr val="FFFF66"/>
              </a:solidFill>
              <a:latin typeface="Impact" pitchFamily="34" charset="0"/>
              <a:ea typeface="+mj-ea"/>
              <a:cs typeface="+mj-cs"/>
            </a:endParaRPr>
          </a:p>
          <a:p>
            <a:pPr algn="ctr" defTabSz="912813">
              <a:buFontTx/>
              <a:buNone/>
              <a:defRPr/>
            </a:pPr>
            <a:r>
              <a:rPr lang="en-US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mineral </a:t>
            </a:r>
            <a:r>
              <a:rPr lang="sl-SI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deposits </a:t>
            </a:r>
            <a:endParaRPr lang="en-US" sz="2400">
              <a:solidFill>
                <a:srgbClr val="FFFF66"/>
              </a:solidFill>
              <a:latin typeface="Impact" pitchFamily="34" charset="0"/>
              <a:ea typeface="+mj-ea"/>
              <a:cs typeface="+mj-cs"/>
            </a:endParaRPr>
          </a:p>
          <a:p>
            <a:pPr defTabSz="912813">
              <a:buFontTx/>
              <a:buBlip>
                <a:blip r:embed="rId3"/>
              </a:buBlip>
              <a:defRPr/>
            </a:pPr>
            <a:endParaRPr lang="en-US" sz="2000">
              <a:solidFill>
                <a:schemeClr val="bg1"/>
              </a:solidFill>
              <a:latin typeface="Arial Narrow" pitchFamily="34" charset="0"/>
            </a:endParaRPr>
          </a:p>
          <a:p>
            <a:pPr defTabSz="912813">
              <a:buFontTx/>
              <a:buNone/>
              <a:defRPr/>
            </a:pP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Numerous and economically significant. </a:t>
            </a:r>
          </a:p>
          <a:p>
            <a:pPr defTabSz="912813">
              <a:buFontTx/>
              <a:buNone/>
              <a:defRPr/>
            </a:pP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Serbo-Macedonian metallogenic province:</a:t>
            </a: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Šumadija metallogenic zone</a:t>
            </a: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Kopaonik metallogenic zone</a:t>
            </a: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Lece-Halkidiki metallogenic zone</a:t>
            </a: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Podrinje ore district</a:t>
            </a: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Besna Kobila metallogenic zone</a:t>
            </a:r>
          </a:p>
          <a:p>
            <a:pPr defTabSz="912813">
              <a:buFontTx/>
              <a:buNone/>
              <a:defRPr/>
            </a:pP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Dinaric metallogenic province:</a:t>
            </a:r>
          </a:p>
          <a:p>
            <a:pPr defTabSz="912813">
              <a:buFontTx/>
              <a:buBlip>
                <a:blip r:embed="rId3"/>
              </a:buBlip>
              <a:defRPr/>
            </a:pPr>
            <a:r>
              <a:rPr lang="en-US" sz="1800">
                <a:solidFill>
                  <a:schemeClr val="bg1"/>
                </a:solidFill>
                <a:latin typeface="Arial Narrow" pitchFamily="34" charset="0"/>
              </a:rPr>
              <a:t>Polimlje ore district,...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B42A344A-8E9F-43E9-B802-DD6E0B339CA3}" type="slidenum">
              <a:rPr lang="en-GB" smtClean="0">
                <a:latin typeface="Arial" pitchFamily="34" charset="0"/>
              </a:rPr>
              <a:pPr defTabSz="912813"/>
              <a:t>21</a:t>
            </a:fld>
            <a:endParaRPr lang="en-GB">
              <a:latin typeface="Arial" pitchFamily="34" charset="0"/>
            </a:endParaRPr>
          </a:p>
        </p:txBody>
      </p:sp>
      <p:pic>
        <p:nvPicPr>
          <p:cNvPr id="47108" name="Content Placeholder 4" descr="Figure-3.jpg"/>
          <p:cNvPicPr>
            <a:picLocks noChangeAspect="1"/>
          </p:cNvPicPr>
          <p:nvPr/>
        </p:nvPicPr>
        <p:blipFill>
          <a:blip r:embed="rId4" cstate="print"/>
          <a:srcRect t="2222"/>
          <a:stretch>
            <a:fillRect/>
          </a:stretch>
        </p:blipFill>
        <p:spPr bwMode="auto">
          <a:xfrm>
            <a:off x="4038600" y="0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>
            <a:spLocks noChangeArrowheads="1"/>
          </p:cNvSpPr>
          <p:nvPr/>
        </p:nvSpPr>
        <p:spPr bwMode="auto">
          <a:xfrm>
            <a:off x="6069013" y="2314575"/>
            <a:ext cx="620712" cy="1701800"/>
          </a:xfrm>
          <a:custGeom>
            <a:avLst/>
            <a:gdLst>
              <a:gd name="T0" fmla="*/ 605961 w 621052"/>
              <a:gd name="T1" fmla="*/ 1681253 h 1701946"/>
              <a:gd name="T2" fmla="*/ 595407 w 621052"/>
              <a:gd name="T3" fmla="*/ 1575569 h 1701946"/>
              <a:gd name="T4" fmla="*/ 542638 w 621052"/>
              <a:gd name="T5" fmla="*/ 1501589 h 1701946"/>
              <a:gd name="T6" fmla="*/ 510977 w 621052"/>
              <a:gd name="T7" fmla="*/ 1443463 h 1701946"/>
              <a:gd name="T8" fmla="*/ 505700 w 621052"/>
              <a:gd name="T9" fmla="*/ 1406474 h 1701946"/>
              <a:gd name="T10" fmla="*/ 526806 w 621052"/>
              <a:gd name="T11" fmla="*/ 1374769 h 1701946"/>
              <a:gd name="T12" fmla="*/ 521530 w 621052"/>
              <a:gd name="T13" fmla="*/ 1274371 h 1701946"/>
              <a:gd name="T14" fmla="*/ 484591 w 621052"/>
              <a:gd name="T15" fmla="*/ 1147551 h 1701946"/>
              <a:gd name="T16" fmla="*/ 458208 w 621052"/>
              <a:gd name="T17" fmla="*/ 1004877 h 1701946"/>
              <a:gd name="T18" fmla="*/ 458208 w 621052"/>
              <a:gd name="T19" fmla="*/ 835781 h 1701946"/>
              <a:gd name="T20" fmla="*/ 410716 w 621052"/>
              <a:gd name="T21" fmla="*/ 597995 h 1701946"/>
              <a:gd name="T22" fmla="*/ 357948 w 621052"/>
              <a:gd name="T23" fmla="*/ 444753 h 1701946"/>
              <a:gd name="T24" fmla="*/ 321009 w 621052"/>
              <a:gd name="T25" fmla="*/ 259806 h 1701946"/>
              <a:gd name="T26" fmla="*/ 289348 w 621052"/>
              <a:gd name="T27" fmla="*/ 180544 h 1701946"/>
              <a:gd name="T28" fmla="*/ 268240 w 621052"/>
              <a:gd name="T29" fmla="*/ 106565 h 1701946"/>
              <a:gd name="T30" fmla="*/ 231302 w 621052"/>
              <a:gd name="T31" fmla="*/ 11449 h 1701946"/>
              <a:gd name="T32" fmla="*/ 183810 w 621052"/>
              <a:gd name="T33" fmla="*/ 37870 h 1701946"/>
              <a:gd name="T34" fmla="*/ 125765 w 621052"/>
              <a:gd name="T35" fmla="*/ 159405 h 1701946"/>
              <a:gd name="T36" fmla="*/ 136318 w 621052"/>
              <a:gd name="T37" fmla="*/ 413048 h 1701946"/>
              <a:gd name="T38" fmla="*/ 131041 w 621052"/>
              <a:gd name="T39" fmla="*/ 571573 h 1701946"/>
              <a:gd name="T40" fmla="*/ 20228 w 621052"/>
              <a:gd name="T41" fmla="*/ 767087 h 1701946"/>
              <a:gd name="T42" fmla="*/ 9675 w 621052"/>
              <a:gd name="T43" fmla="*/ 862203 h 1701946"/>
              <a:gd name="T44" fmla="*/ 9675 w 621052"/>
              <a:gd name="T45" fmla="*/ 973170 h 1701946"/>
              <a:gd name="T46" fmla="*/ 20228 w 621052"/>
              <a:gd name="T47" fmla="*/ 1094707 h 1701946"/>
              <a:gd name="T48" fmla="*/ 57166 w 621052"/>
              <a:gd name="T49" fmla="*/ 1173969 h 1701946"/>
              <a:gd name="T50" fmla="*/ 167980 w 621052"/>
              <a:gd name="T51" fmla="*/ 1221527 h 1701946"/>
              <a:gd name="T52" fmla="*/ 236578 w 621052"/>
              <a:gd name="T53" fmla="*/ 1306075 h 1701946"/>
              <a:gd name="T54" fmla="*/ 247133 w 621052"/>
              <a:gd name="T55" fmla="*/ 1353633 h 1701946"/>
              <a:gd name="T56" fmla="*/ 315732 w 621052"/>
              <a:gd name="T57" fmla="*/ 1417044 h 1701946"/>
              <a:gd name="T58" fmla="*/ 342116 w 621052"/>
              <a:gd name="T59" fmla="*/ 1448749 h 1701946"/>
              <a:gd name="T60" fmla="*/ 368501 w 621052"/>
              <a:gd name="T61" fmla="*/ 1570284 h 1701946"/>
              <a:gd name="T62" fmla="*/ 510977 w 621052"/>
              <a:gd name="T63" fmla="*/ 1681253 h 1701946"/>
              <a:gd name="T64" fmla="*/ 605961 w 621052"/>
              <a:gd name="T65" fmla="*/ 1681253 h 170194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21052"/>
              <a:gd name="T100" fmla="*/ 0 h 1701946"/>
              <a:gd name="T101" fmla="*/ 621052 w 621052"/>
              <a:gd name="T102" fmla="*/ 1701946 h 170194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21052" h="1701946">
                <a:moveTo>
                  <a:pt x="606957" y="1681685"/>
                </a:moveTo>
                <a:cubicBezTo>
                  <a:pt x="621052" y="1664067"/>
                  <a:pt x="606956" y="1605925"/>
                  <a:pt x="596385" y="1575974"/>
                </a:cubicBezTo>
                <a:cubicBezTo>
                  <a:pt x="585814" y="1546023"/>
                  <a:pt x="557625" y="1523999"/>
                  <a:pt x="543530" y="1501976"/>
                </a:cubicBezTo>
                <a:cubicBezTo>
                  <a:pt x="529435" y="1479953"/>
                  <a:pt x="517984" y="1459692"/>
                  <a:pt x="511817" y="1443835"/>
                </a:cubicBezTo>
                <a:cubicBezTo>
                  <a:pt x="505651" y="1427979"/>
                  <a:pt x="503888" y="1418289"/>
                  <a:pt x="506531" y="1406837"/>
                </a:cubicBezTo>
                <a:cubicBezTo>
                  <a:pt x="509174" y="1395385"/>
                  <a:pt x="525030" y="1397146"/>
                  <a:pt x="527673" y="1375123"/>
                </a:cubicBezTo>
                <a:cubicBezTo>
                  <a:pt x="530316" y="1353100"/>
                  <a:pt x="529435" y="1312578"/>
                  <a:pt x="522388" y="1274698"/>
                </a:cubicBezTo>
                <a:cubicBezTo>
                  <a:pt x="515341" y="1236818"/>
                  <a:pt x="495960" y="1192772"/>
                  <a:pt x="485389" y="1147845"/>
                </a:cubicBezTo>
                <a:cubicBezTo>
                  <a:pt x="474818" y="1102918"/>
                  <a:pt x="463366" y="1057110"/>
                  <a:pt x="458961" y="1005135"/>
                </a:cubicBezTo>
                <a:cubicBezTo>
                  <a:pt x="454556" y="953160"/>
                  <a:pt x="466889" y="903828"/>
                  <a:pt x="458961" y="835997"/>
                </a:cubicBezTo>
                <a:cubicBezTo>
                  <a:pt x="451033" y="768166"/>
                  <a:pt x="428128" y="663336"/>
                  <a:pt x="411391" y="598148"/>
                </a:cubicBezTo>
                <a:cubicBezTo>
                  <a:pt x="394654" y="532960"/>
                  <a:pt x="373512" y="501246"/>
                  <a:pt x="358536" y="444867"/>
                </a:cubicBezTo>
                <a:cubicBezTo>
                  <a:pt x="343560" y="388488"/>
                  <a:pt x="332989" y="303918"/>
                  <a:pt x="321537" y="259872"/>
                </a:cubicBezTo>
                <a:cubicBezTo>
                  <a:pt x="310085" y="215826"/>
                  <a:pt x="298633" y="206136"/>
                  <a:pt x="289824" y="180589"/>
                </a:cubicBezTo>
                <a:cubicBezTo>
                  <a:pt x="281015" y="155042"/>
                  <a:pt x="278371" y="134781"/>
                  <a:pt x="268681" y="106592"/>
                </a:cubicBezTo>
                <a:cubicBezTo>
                  <a:pt x="258991" y="78403"/>
                  <a:pt x="245778" y="22904"/>
                  <a:pt x="231683" y="11452"/>
                </a:cubicBezTo>
                <a:cubicBezTo>
                  <a:pt x="217588" y="0"/>
                  <a:pt x="201731" y="13213"/>
                  <a:pt x="184113" y="37879"/>
                </a:cubicBezTo>
                <a:cubicBezTo>
                  <a:pt x="166495" y="62545"/>
                  <a:pt x="133900" y="96901"/>
                  <a:pt x="125972" y="159447"/>
                </a:cubicBezTo>
                <a:cubicBezTo>
                  <a:pt x="118044" y="221993"/>
                  <a:pt x="135662" y="344441"/>
                  <a:pt x="136543" y="413153"/>
                </a:cubicBezTo>
                <a:cubicBezTo>
                  <a:pt x="137424" y="481865"/>
                  <a:pt x="150637" y="512698"/>
                  <a:pt x="131257" y="571720"/>
                </a:cubicBezTo>
                <a:cubicBezTo>
                  <a:pt x="111877" y="630742"/>
                  <a:pt x="40522" y="718834"/>
                  <a:pt x="20261" y="767285"/>
                </a:cubicBezTo>
                <a:cubicBezTo>
                  <a:pt x="0" y="815736"/>
                  <a:pt x="11452" y="828069"/>
                  <a:pt x="9690" y="862425"/>
                </a:cubicBezTo>
                <a:cubicBezTo>
                  <a:pt x="7928" y="896781"/>
                  <a:pt x="7928" y="934661"/>
                  <a:pt x="9690" y="973422"/>
                </a:cubicBezTo>
                <a:cubicBezTo>
                  <a:pt x="11452" y="1012183"/>
                  <a:pt x="12333" y="1061514"/>
                  <a:pt x="20261" y="1094989"/>
                </a:cubicBezTo>
                <a:cubicBezTo>
                  <a:pt x="28189" y="1128464"/>
                  <a:pt x="32593" y="1153130"/>
                  <a:pt x="57259" y="1174272"/>
                </a:cubicBezTo>
                <a:cubicBezTo>
                  <a:pt x="81925" y="1195414"/>
                  <a:pt x="138305" y="1199819"/>
                  <a:pt x="168256" y="1221842"/>
                </a:cubicBezTo>
                <a:cubicBezTo>
                  <a:pt x="198207" y="1243865"/>
                  <a:pt x="223754" y="1284388"/>
                  <a:pt x="236968" y="1306411"/>
                </a:cubicBezTo>
                <a:cubicBezTo>
                  <a:pt x="250182" y="1328434"/>
                  <a:pt x="234325" y="1335482"/>
                  <a:pt x="247539" y="1353981"/>
                </a:cubicBezTo>
                <a:cubicBezTo>
                  <a:pt x="260753" y="1372480"/>
                  <a:pt x="300394" y="1401551"/>
                  <a:pt x="316251" y="1417408"/>
                </a:cubicBezTo>
                <a:cubicBezTo>
                  <a:pt x="332108" y="1433265"/>
                  <a:pt x="333870" y="1423574"/>
                  <a:pt x="342679" y="1449121"/>
                </a:cubicBezTo>
                <a:cubicBezTo>
                  <a:pt x="351488" y="1474668"/>
                  <a:pt x="340917" y="1531928"/>
                  <a:pt x="369107" y="1570689"/>
                </a:cubicBezTo>
                <a:cubicBezTo>
                  <a:pt x="397297" y="1609450"/>
                  <a:pt x="471295" y="1661424"/>
                  <a:pt x="511817" y="1681685"/>
                </a:cubicBezTo>
                <a:cubicBezTo>
                  <a:pt x="552339" y="1701946"/>
                  <a:pt x="592862" y="1699303"/>
                  <a:pt x="606957" y="1681685"/>
                </a:cubicBezTo>
                <a:close/>
              </a:path>
            </a:pathLst>
          </a:custGeom>
          <a:solidFill>
            <a:srgbClr val="00B0F0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/>
          </a:p>
        </p:txBody>
      </p:sp>
      <p:sp>
        <p:nvSpPr>
          <p:cNvPr id="6" name="Freeform 5"/>
          <p:cNvSpPr>
            <a:spLocks noChangeArrowheads="1"/>
          </p:cNvSpPr>
          <p:nvPr/>
        </p:nvSpPr>
        <p:spPr bwMode="auto">
          <a:xfrm>
            <a:off x="6154738" y="3859213"/>
            <a:ext cx="1230312" cy="2217737"/>
          </a:xfrm>
          <a:custGeom>
            <a:avLst/>
            <a:gdLst>
              <a:gd name="T0" fmla="*/ 1230513 w 1229771"/>
              <a:gd name="T1" fmla="*/ 2199241 h 2217288"/>
              <a:gd name="T2" fmla="*/ 1156417 w 1229771"/>
              <a:gd name="T3" fmla="*/ 2093466 h 2217288"/>
              <a:gd name="T4" fmla="*/ 1119370 w 1229771"/>
              <a:gd name="T5" fmla="*/ 2003558 h 2217288"/>
              <a:gd name="T6" fmla="*/ 1008226 w 1229771"/>
              <a:gd name="T7" fmla="*/ 1881918 h 2217288"/>
              <a:gd name="T8" fmla="*/ 950008 w 1229771"/>
              <a:gd name="T9" fmla="*/ 1723255 h 2217288"/>
              <a:gd name="T10" fmla="*/ 897083 w 1229771"/>
              <a:gd name="T11" fmla="*/ 1638634 h 2217288"/>
              <a:gd name="T12" fmla="*/ 844158 w 1229771"/>
              <a:gd name="T13" fmla="*/ 1485260 h 2217288"/>
              <a:gd name="T14" fmla="*/ 801818 w 1229771"/>
              <a:gd name="T15" fmla="*/ 1305443 h 2217288"/>
              <a:gd name="T16" fmla="*/ 759478 w 1229771"/>
              <a:gd name="T17" fmla="*/ 1210246 h 2217288"/>
              <a:gd name="T18" fmla="*/ 759478 w 1229771"/>
              <a:gd name="T19" fmla="*/ 1088603 h 2217288"/>
              <a:gd name="T20" fmla="*/ 680090 w 1229771"/>
              <a:gd name="T21" fmla="*/ 1014560 h 2217288"/>
              <a:gd name="T22" fmla="*/ 674797 w 1229771"/>
              <a:gd name="T23" fmla="*/ 929941 h 2217288"/>
              <a:gd name="T24" fmla="*/ 653626 w 1229771"/>
              <a:gd name="T25" fmla="*/ 792432 h 2217288"/>
              <a:gd name="T26" fmla="*/ 653626 w 1229771"/>
              <a:gd name="T27" fmla="*/ 707812 h 2217288"/>
              <a:gd name="T28" fmla="*/ 637749 w 1229771"/>
              <a:gd name="T29" fmla="*/ 538573 h 2217288"/>
              <a:gd name="T30" fmla="*/ 605993 w 1229771"/>
              <a:gd name="T31" fmla="*/ 395776 h 2217288"/>
              <a:gd name="T32" fmla="*/ 568946 w 1229771"/>
              <a:gd name="T33" fmla="*/ 305868 h 2217288"/>
              <a:gd name="T34" fmla="*/ 489558 w 1229771"/>
              <a:gd name="T35" fmla="*/ 279425 h 2217288"/>
              <a:gd name="T36" fmla="*/ 383709 w 1229771"/>
              <a:gd name="T37" fmla="*/ 200091 h 2217288"/>
              <a:gd name="T38" fmla="*/ 272566 w 1229771"/>
              <a:gd name="T39" fmla="*/ 152494 h 2217288"/>
              <a:gd name="T40" fmla="*/ 150836 w 1229771"/>
              <a:gd name="T41" fmla="*/ 157782 h 2217288"/>
              <a:gd name="T42" fmla="*/ 97912 w 1229771"/>
              <a:gd name="T43" fmla="*/ 67874 h 2217288"/>
              <a:gd name="T44" fmla="*/ 13232 w 1229771"/>
              <a:gd name="T45" fmla="*/ 4408 h 2217288"/>
              <a:gd name="T46" fmla="*/ 18523 w 1229771"/>
              <a:gd name="T47" fmla="*/ 94317 h 2217288"/>
              <a:gd name="T48" fmla="*/ 7937 w 1229771"/>
              <a:gd name="T49" fmla="*/ 200091 h 2217288"/>
              <a:gd name="T50" fmla="*/ 13232 w 1229771"/>
              <a:gd name="T51" fmla="*/ 279425 h 2217288"/>
              <a:gd name="T52" fmla="*/ 23815 w 1229771"/>
              <a:gd name="T53" fmla="*/ 364045 h 2217288"/>
              <a:gd name="T54" fmla="*/ 34401 w 1229771"/>
              <a:gd name="T55" fmla="*/ 432799 h 2217288"/>
              <a:gd name="T56" fmla="*/ 103203 w 1229771"/>
              <a:gd name="T57" fmla="*/ 490973 h 2217288"/>
              <a:gd name="T58" fmla="*/ 156131 w 1229771"/>
              <a:gd name="T59" fmla="*/ 623193 h 2217288"/>
              <a:gd name="T60" fmla="*/ 134958 w 1229771"/>
              <a:gd name="T61" fmla="*/ 670793 h 2217288"/>
              <a:gd name="T62" fmla="*/ 92620 w 1229771"/>
              <a:gd name="T63" fmla="*/ 739547 h 2217288"/>
              <a:gd name="T64" fmla="*/ 166714 w 1229771"/>
              <a:gd name="T65" fmla="*/ 840032 h 2217288"/>
              <a:gd name="T66" fmla="*/ 187886 w 1229771"/>
              <a:gd name="T67" fmla="*/ 945806 h 2217288"/>
              <a:gd name="T68" fmla="*/ 134958 w 1229771"/>
              <a:gd name="T69" fmla="*/ 1003983 h 2217288"/>
              <a:gd name="T70" fmla="*/ 119081 w 1229771"/>
              <a:gd name="T71" fmla="*/ 1035714 h 2217288"/>
              <a:gd name="T72" fmla="*/ 177300 w 1229771"/>
              <a:gd name="T73" fmla="*/ 1146780 h 2217288"/>
              <a:gd name="T74" fmla="*/ 214347 w 1229771"/>
              <a:gd name="T75" fmla="*/ 1236688 h 2217288"/>
              <a:gd name="T76" fmla="*/ 299026 w 1229771"/>
              <a:gd name="T77" fmla="*/ 1268423 h 2217288"/>
              <a:gd name="T78" fmla="*/ 394292 w 1229771"/>
              <a:gd name="T79" fmla="*/ 1183803 h 2217288"/>
              <a:gd name="T80" fmla="*/ 457803 w 1229771"/>
              <a:gd name="T81" fmla="*/ 1210246 h 2217288"/>
              <a:gd name="T82" fmla="*/ 478973 w 1229771"/>
              <a:gd name="T83" fmla="*/ 1289577 h 2217288"/>
              <a:gd name="T84" fmla="*/ 494851 w 1229771"/>
              <a:gd name="T85" fmla="*/ 1384774 h 2217288"/>
              <a:gd name="T86" fmla="*/ 627166 w 1229771"/>
              <a:gd name="T87" fmla="*/ 1432374 h 2217288"/>
              <a:gd name="T88" fmla="*/ 706553 w 1229771"/>
              <a:gd name="T89" fmla="*/ 1474682 h 2217288"/>
              <a:gd name="T90" fmla="*/ 759478 w 1229771"/>
              <a:gd name="T91" fmla="*/ 1665079 h 2217288"/>
              <a:gd name="T92" fmla="*/ 833572 w 1229771"/>
              <a:gd name="T93" fmla="*/ 1781430 h 2217288"/>
              <a:gd name="T94" fmla="*/ 912960 w 1229771"/>
              <a:gd name="T95" fmla="*/ 1834318 h 2217288"/>
              <a:gd name="T96" fmla="*/ 965886 w 1229771"/>
              <a:gd name="T97" fmla="*/ 1940092 h 2217288"/>
              <a:gd name="T98" fmla="*/ 1039981 w 1229771"/>
              <a:gd name="T99" fmla="*/ 2109333 h 2217288"/>
              <a:gd name="T100" fmla="*/ 1151125 w 1229771"/>
              <a:gd name="T101" fmla="*/ 2199241 h 2217288"/>
              <a:gd name="T102" fmla="*/ 1230513 w 1229771"/>
              <a:gd name="T103" fmla="*/ 2199241 h 221728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29771"/>
              <a:gd name="T157" fmla="*/ 0 h 2217288"/>
              <a:gd name="T158" fmla="*/ 1229771 w 1229771"/>
              <a:gd name="T159" fmla="*/ 2217288 h 221728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29771" h="2217288">
                <a:moveTo>
                  <a:pt x="1228890" y="2197908"/>
                </a:moveTo>
                <a:cubicBezTo>
                  <a:pt x="1229771" y="2180290"/>
                  <a:pt x="1173391" y="2124791"/>
                  <a:pt x="1154892" y="2092197"/>
                </a:cubicBezTo>
                <a:cubicBezTo>
                  <a:pt x="1136393" y="2059603"/>
                  <a:pt x="1142560" y="2037580"/>
                  <a:pt x="1117894" y="2002343"/>
                </a:cubicBezTo>
                <a:cubicBezTo>
                  <a:pt x="1093228" y="1967106"/>
                  <a:pt x="1035087" y="1927464"/>
                  <a:pt x="1006897" y="1880775"/>
                </a:cubicBezTo>
                <a:cubicBezTo>
                  <a:pt x="978707" y="1834086"/>
                  <a:pt x="967255" y="1762731"/>
                  <a:pt x="948756" y="1722209"/>
                </a:cubicBezTo>
                <a:cubicBezTo>
                  <a:pt x="930257" y="1681687"/>
                  <a:pt x="913520" y="1677282"/>
                  <a:pt x="895901" y="1637640"/>
                </a:cubicBezTo>
                <a:cubicBezTo>
                  <a:pt x="878283" y="1597998"/>
                  <a:pt x="858902" y="1539857"/>
                  <a:pt x="843045" y="1484359"/>
                </a:cubicBezTo>
                <a:cubicBezTo>
                  <a:pt x="827188" y="1428861"/>
                  <a:pt x="814856" y="1350459"/>
                  <a:pt x="800761" y="1304651"/>
                </a:cubicBezTo>
                <a:cubicBezTo>
                  <a:pt x="786666" y="1258843"/>
                  <a:pt x="765524" y="1245629"/>
                  <a:pt x="758476" y="1209511"/>
                </a:cubicBezTo>
                <a:cubicBezTo>
                  <a:pt x="751429" y="1173393"/>
                  <a:pt x="771690" y="1120537"/>
                  <a:pt x="758476" y="1087943"/>
                </a:cubicBezTo>
                <a:cubicBezTo>
                  <a:pt x="745262" y="1055349"/>
                  <a:pt x="693288" y="1040373"/>
                  <a:pt x="679193" y="1013945"/>
                </a:cubicBezTo>
                <a:cubicBezTo>
                  <a:pt x="665098" y="987517"/>
                  <a:pt x="678312" y="966376"/>
                  <a:pt x="673907" y="929377"/>
                </a:cubicBezTo>
                <a:cubicBezTo>
                  <a:pt x="669502" y="892378"/>
                  <a:pt x="656289" y="828951"/>
                  <a:pt x="652765" y="791952"/>
                </a:cubicBezTo>
                <a:cubicBezTo>
                  <a:pt x="649241" y="754953"/>
                  <a:pt x="655408" y="749667"/>
                  <a:pt x="652765" y="707383"/>
                </a:cubicBezTo>
                <a:cubicBezTo>
                  <a:pt x="650122" y="665099"/>
                  <a:pt x="644837" y="590221"/>
                  <a:pt x="636909" y="538246"/>
                </a:cubicBezTo>
                <a:cubicBezTo>
                  <a:pt x="628981" y="486272"/>
                  <a:pt x="616647" y="434297"/>
                  <a:pt x="605195" y="395536"/>
                </a:cubicBezTo>
                <a:cubicBezTo>
                  <a:pt x="593743" y="356775"/>
                  <a:pt x="587576" y="325062"/>
                  <a:pt x="568196" y="305682"/>
                </a:cubicBezTo>
                <a:cubicBezTo>
                  <a:pt x="548816" y="286302"/>
                  <a:pt x="519745" y="296872"/>
                  <a:pt x="488913" y="279254"/>
                </a:cubicBezTo>
                <a:cubicBezTo>
                  <a:pt x="458081" y="261636"/>
                  <a:pt x="419320" y="221113"/>
                  <a:pt x="383202" y="199971"/>
                </a:cubicBezTo>
                <a:cubicBezTo>
                  <a:pt x="347084" y="178829"/>
                  <a:pt x="310967" y="159448"/>
                  <a:pt x="272206" y="152401"/>
                </a:cubicBezTo>
                <a:cubicBezTo>
                  <a:pt x="233445" y="145354"/>
                  <a:pt x="179708" y="171781"/>
                  <a:pt x="150638" y="157686"/>
                </a:cubicBezTo>
                <a:cubicBezTo>
                  <a:pt x="121568" y="143591"/>
                  <a:pt x="120687" y="93379"/>
                  <a:pt x="97783" y="67832"/>
                </a:cubicBezTo>
                <a:cubicBezTo>
                  <a:pt x="74879" y="42285"/>
                  <a:pt x="26428" y="0"/>
                  <a:pt x="13214" y="4405"/>
                </a:cubicBezTo>
                <a:cubicBezTo>
                  <a:pt x="0" y="8810"/>
                  <a:pt x="19380" y="61666"/>
                  <a:pt x="18499" y="94260"/>
                </a:cubicBezTo>
                <a:cubicBezTo>
                  <a:pt x="17618" y="126854"/>
                  <a:pt x="8809" y="169139"/>
                  <a:pt x="7928" y="199971"/>
                </a:cubicBezTo>
                <a:cubicBezTo>
                  <a:pt x="7047" y="230803"/>
                  <a:pt x="10571" y="251945"/>
                  <a:pt x="13214" y="279254"/>
                </a:cubicBezTo>
                <a:cubicBezTo>
                  <a:pt x="15857" y="306563"/>
                  <a:pt x="20261" y="338276"/>
                  <a:pt x="23785" y="363823"/>
                </a:cubicBezTo>
                <a:cubicBezTo>
                  <a:pt x="27309" y="389370"/>
                  <a:pt x="21142" y="411393"/>
                  <a:pt x="34356" y="432535"/>
                </a:cubicBezTo>
                <a:cubicBezTo>
                  <a:pt x="47570" y="453677"/>
                  <a:pt x="82807" y="458963"/>
                  <a:pt x="103068" y="490676"/>
                </a:cubicBezTo>
                <a:cubicBezTo>
                  <a:pt x="123329" y="522389"/>
                  <a:pt x="150639" y="592864"/>
                  <a:pt x="155924" y="622815"/>
                </a:cubicBezTo>
                <a:cubicBezTo>
                  <a:pt x="161209" y="652766"/>
                  <a:pt x="145352" y="651005"/>
                  <a:pt x="134781" y="670385"/>
                </a:cubicBezTo>
                <a:cubicBezTo>
                  <a:pt x="124210" y="689765"/>
                  <a:pt x="87211" y="710908"/>
                  <a:pt x="92497" y="739097"/>
                </a:cubicBezTo>
                <a:cubicBezTo>
                  <a:pt x="97783" y="767286"/>
                  <a:pt x="150638" y="805166"/>
                  <a:pt x="166495" y="839522"/>
                </a:cubicBezTo>
                <a:cubicBezTo>
                  <a:pt x="182352" y="873878"/>
                  <a:pt x="192923" y="917925"/>
                  <a:pt x="187637" y="945233"/>
                </a:cubicBezTo>
                <a:cubicBezTo>
                  <a:pt x="182351" y="972541"/>
                  <a:pt x="146233" y="988398"/>
                  <a:pt x="134781" y="1003374"/>
                </a:cubicBezTo>
                <a:cubicBezTo>
                  <a:pt x="123329" y="1018350"/>
                  <a:pt x="111878" y="1011302"/>
                  <a:pt x="118925" y="1035087"/>
                </a:cubicBezTo>
                <a:cubicBezTo>
                  <a:pt x="125972" y="1058872"/>
                  <a:pt x="161209" y="1112609"/>
                  <a:pt x="177066" y="1146084"/>
                </a:cubicBezTo>
                <a:cubicBezTo>
                  <a:pt x="192923" y="1179559"/>
                  <a:pt x="193804" y="1215677"/>
                  <a:pt x="214065" y="1235938"/>
                </a:cubicBezTo>
                <a:cubicBezTo>
                  <a:pt x="234326" y="1256199"/>
                  <a:pt x="268682" y="1276461"/>
                  <a:pt x="298633" y="1267652"/>
                </a:cubicBezTo>
                <a:cubicBezTo>
                  <a:pt x="328584" y="1258843"/>
                  <a:pt x="367345" y="1192773"/>
                  <a:pt x="393773" y="1183083"/>
                </a:cubicBezTo>
                <a:cubicBezTo>
                  <a:pt x="420201" y="1173393"/>
                  <a:pt x="443105" y="1191893"/>
                  <a:pt x="457200" y="1209511"/>
                </a:cubicBezTo>
                <a:cubicBezTo>
                  <a:pt x="471295" y="1227129"/>
                  <a:pt x="472175" y="1259723"/>
                  <a:pt x="478342" y="1288794"/>
                </a:cubicBezTo>
                <a:cubicBezTo>
                  <a:pt x="484509" y="1317865"/>
                  <a:pt x="469533" y="1360149"/>
                  <a:pt x="494199" y="1383934"/>
                </a:cubicBezTo>
                <a:cubicBezTo>
                  <a:pt x="518865" y="1407719"/>
                  <a:pt x="591101" y="1416528"/>
                  <a:pt x="626338" y="1431504"/>
                </a:cubicBezTo>
                <a:cubicBezTo>
                  <a:pt x="661575" y="1446480"/>
                  <a:pt x="683598" y="1435027"/>
                  <a:pt x="705621" y="1473788"/>
                </a:cubicBezTo>
                <a:cubicBezTo>
                  <a:pt x="727644" y="1512549"/>
                  <a:pt x="737334" y="1612974"/>
                  <a:pt x="758476" y="1664068"/>
                </a:cubicBezTo>
                <a:cubicBezTo>
                  <a:pt x="779618" y="1715162"/>
                  <a:pt x="806927" y="1752161"/>
                  <a:pt x="832474" y="1780350"/>
                </a:cubicBezTo>
                <a:cubicBezTo>
                  <a:pt x="858021" y="1808539"/>
                  <a:pt x="889734" y="1806777"/>
                  <a:pt x="911757" y="1833205"/>
                </a:cubicBezTo>
                <a:cubicBezTo>
                  <a:pt x="933780" y="1859633"/>
                  <a:pt x="943471" y="1893108"/>
                  <a:pt x="964613" y="1938916"/>
                </a:cubicBezTo>
                <a:cubicBezTo>
                  <a:pt x="985755" y="1984724"/>
                  <a:pt x="1007778" y="2064889"/>
                  <a:pt x="1038610" y="2108054"/>
                </a:cubicBezTo>
                <a:cubicBezTo>
                  <a:pt x="1069442" y="2151219"/>
                  <a:pt x="1117013" y="2178528"/>
                  <a:pt x="1149607" y="2197908"/>
                </a:cubicBezTo>
                <a:cubicBezTo>
                  <a:pt x="1182201" y="2217288"/>
                  <a:pt x="1228009" y="2215526"/>
                  <a:pt x="1228890" y="2197908"/>
                </a:cubicBezTo>
                <a:close/>
              </a:path>
            </a:pathLst>
          </a:custGeom>
          <a:solidFill>
            <a:srgbClr val="00B0F0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/>
          </a:p>
        </p:txBody>
      </p:sp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4872038" y="2530475"/>
            <a:ext cx="481012" cy="773113"/>
          </a:xfrm>
          <a:custGeom>
            <a:avLst/>
            <a:gdLst>
              <a:gd name="T0" fmla="*/ 438122 w 481867"/>
              <a:gd name="T1" fmla="*/ 687979 h 773451"/>
              <a:gd name="T2" fmla="*/ 427608 w 481867"/>
              <a:gd name="T3" fmla="*/ 529621 h 773451"/>
              <a:gd name="T4" fmla="*/ 438122 w 481867"/>
              <a:gd name="T5" fmla="*/ 350148 h 773451"/>
              <a:gd name="T6" fmla="*/ 474925 w 481867"/>
              <a:gd name="T7" fmla="*/ 234019 h 773451"/>
              <a:gd name="T8" fmla="*/ 464411 w 481867"/>
              <a:gd name="T9" fmla="*/ 75660 h 773451"/>
              <a:gd name="T10" fmla="*/ 401320 w 481867"/>
              <a:gd name="T11" fmla="*/ 28153 h 773451"/>
              <a:gd name="T12" fmla="*/ 264627 w 481867"/>
              <a:gd name="T13" fmla="*/ 17594 h 773451"/>
              <a:gd name="T14" fmla="*/ 164734 w 481867"/>
              <a:gd name="T15" fmla="*/ 133726 h 773451"/>
              <a:gd name="T16" fmla="*/ 91130 w 481867"/>
              <a:gd name="T17" fmla="*/ 234019 h 773451"/>
              <a:gd name="T18" fmla="*/ 43813 w 481867"/>
              <a:gd name="T19" fmla="*/ 286806 h 773451"/>
              <a:gd name="T20" fmla="*/ 1753 w 481867"/>
              <a:gd name="T21" fmla="*/ 439885 h 773451"/>
              <a:gd name="T22" fmla="*/ 54327 w 481867"/>
              <a:gd name="T23" fmla="*/ 577130 h 773451"/>
              <a:gd name="T24" fmla="*/ 175249 w 481867"/>
              <a:gd name="T25" fmla="*/ 614079 h 773451"/>
              <a:gd name="T26" fmla="*/ 275141 w 481867"/>
              <a:gd name="T27" fmla="*/ 751323 h 773451"/>
              <a:gd name="T28" fmla="*/ 390805 w 481867"/>
              <a:gd name="T29" fmla="*/ 740766 h 773451"/>
              <a:gd name="T30" fmla="*/ 438122 w 481867"/>
              <a:gd name="T31" fmla="*/ 687979 h 77345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81867"/>
              <a:gd name="T49" fmla="*/ 0 h 773451"/>
              <a:gd name="T50" fmla="*/ 481867 w 481867"/>
              <a:gd name="T51" fmla="*/ 773451 h 77345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81867" h="773451">
                <a:moveTo>
                  <a:pt x="440463" y="688882"/>
                </a:moveTo>
                <a:cubicBezTo>
                  <a:pt x="446629" y="653645"/>
                  <a:pt x="429892" y="586695"/>
                  <a:pt x="429892" y="530316"/>
                </a:cubicBezTo>
                <a:cubicBezTo>
                  <a:pt x="429892" y="473937"/>
                  <a:pt x="432535" y="399939"/>
                  <a:pt x="440463" y="350607"/>
                </a:cubicBezTo>
                <a:cubicBezTo>
                  <a:pt x="448391" y="301275"/>
                  <a:pt x="473057" y="280133"/>
                  <a:pt x="477462" y="234325"/>
                </a:cubicBezTo>
                <a:cubicBezTo>
                  <a:pt x="481867" y="188517"/>
                  <a:pt x="479224" y="110115"/>
                  <a:pt x="466891" y="75759"/>
                </a:cubicBezTo>
                <a:cubicBezTo>
                  <a:pt x="454558" y="41403"/>
                  <a:pt x="436939" y="37879"/>
                  <a:pt x="403464" y="28189"/>
                </a:cubicBezTo>
                <a:cubicBezTo>
                  <a:pt x="369989" y="18499"/>
                  <a:pt x="305682" y="0"/>
                  <a:pt x="266040" y="17618"/>
                </a:cubicBezTo>
                <a:cubicBezTo>
                  <a:pt x="226398" y="35237"/>
                  <a:pt x="194685" y="97782"/>
                  <a:pt x="165614" y="133900"/>
                </a:cubicBezTo>
                <a:cubicBezTo>
                  <a:pt x="136544" y="170018"/>
                  <a:pt x="111878" y="208778"/>
                  <a:pt x="91617" y="234325"/>
                </a:cubicBezTo>
                <a:cubicBezTo>
                  <a:pt x="71356" y="259872"/>
                  <a:pt x="59023" y="252825"/>
                  <a:pt x="44047" y="287181"/>
                </a:cubicBezTo>
                <a:cubicBezTo>
                  <a:pt x="29071" y="321537"/>
                  <a:pt x="0" y="392011"/>
                  <a:pt x="1762" y="440462"/>
                </a:cubicBezTo>
                <a:cubicBezTo>
                  <a:pt x="3524" y="488913"/>
                  <a:pt x="25548" y="548816"/>
                  <a:pt x="54618" y="577886"/>
                </a:cubicBezTo>
                <a:cubicBezTo>
                  <a:pt x="83688" y="606956"/>
                  <a:pt x="139186" y="585815"/>
                  <a:pt x="176185" y="614885"/>
                </a:cubicBezTo>
                <a:cubicBezTo>
                  <a:pt x="213184" y="643955"/>
                  <a:pt x="240493" y="731167"/>
                  <a:pt x="276611" y="752309"/>
                </a:cubicBezTo>
                <a:cubicBezTo>
                  <a:pt x="312729" y="773451"/>
                  <a:pt x="365584" y="754071"/>
                  <a:pt x="392893" y="741738"/>
                </a:cubicBezTo>
                <a:cubicBezTo>
                  <a:pt x="420202" y="729405"/>
                  <a:pt x="434297" y="724119"/>
                  <a:pt x="440463" y="688882"/>
                </a:cubicBezTo>
                <a:close/>
              </a:path>
            </a:pathLst>
          </a:custGeom>
          <a:solidFill>
            <a:srgbClr val="00B0F0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/>
          </a:p>
        </p:txBody>
      </p:sp>
      <p:sp>
        <p:nvSpPr>
          <p:cNvPr id="10" name="Freeform 9"/>
          <p:cNvSpPr>
            <a:spLocks noChangeArrowheads="1"/>
          </p:cNvSpPr>
          <p:nvPr/>
        </p:nvSpPr>
        <p:spPr bwMode="auto">
          <a:xfrm>
            <a:off x="5057775" y="4310063"/>
            <a:ext cx="393700" cy="338137"/>
          </a:xfrm>
          <a:custGeom>
            <a:avLst/>
            <a:gdLst>
              <a:gd name="T0" fmla="*/ 16728 w 393773"/>
              <a:gd name="T1" fmla="*/ 3491 h 339157"/>
              <a:gd name="T2" fmla="*/ 22011 w 393773"/>
              <a:gd name="T3" fmla="*/ 55872 h 339157"/>
              <a:gd name="T4" fmla="*/ 69554 w 393773"/>
              <a:gd name="T5" fmla="*/ 92538 h 339157"/>
              <a:gd name="T6" fmla="*/ 127662 w 393773"/>
              <a:gd name="T7" fmla="*/ 97776 h 339157"/>
              <a:gd name="T8" fmla="*/ 180490 w 393773"/>
              <a:gd name="T9" fmla="*/ 155394 h 339157"/>
              <a:gd name="T10" fmla="*/ 233316 w 393773"/>
              <a:gd name="T11" fmla="*/ 176346 h 339157"/>
              <a:gd name="T12" fmla="*/ 291424 w 393773"/>
              <a:gd name="T13" fmla="*/ 223489 h 339157"/>
              <a:gd name="T14" fmla="*/ 312554 w 393773"/>
              <a:gd name="T15" fmla="*/ 302058 h 339157"/>
              <a:gd name="T16" fmla="*/ 344249 w 393773"/>
              <a:gd name="T17" fmla="*/ 333487 h 339157"/>
              <a:gd name="T18" fmla="*/ 386510 w 393773"/>
              <a:gd name="T19" fmla="*/ 286345 h 339157"/>
              <a:gd name="T20" fmla="*/ 381227 w 393773"/>
              <a:gd name="T21" fmla="*/ 228727 h 339157"/>
              <a:gd name="T22" fmla="*/ 312554 w 393773"/>
              <a:gd name="T23" fmla="*/ 139680 h 339157"/>
              <a:gd name="T24" fmla="*/ 233316 w 393773"/>
              <a:gd name="T25" fmla="*/ 55872 h 339157"/>
              <a:gd name="T26" fmla="*/ 169923 w 393773"/>
              <a:gd name="T27" fmla="*/ 34920 h 339157"/>
              <a:gd name="T28" fmla="*/ 122379 w 393773"/>
              <a:gd name="T29" fmla="*/ 34920 h 339157"/>
              <a:gd name="T30" fmla="*/ 16728 w 393773"/>
              <a:gd name="T31" fmla="*/ 3491 h 3391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93773"/>
              <a:gd name="T49" fmla="*/ 0 h 339157"/>
              <a:gd name="T50" fmla="*/ 393773 w 393773"/>
              <a:gd name="T51" fmla="*/ 339157 h 3391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93773" h="339157">
                <a:moveTo>
                  <a:pt x="16737" y="3524"/>
                </a:moveTo>
                <a:cubicBezTo>
                  <a:pt x="0" y="7048"/>
                  <a:pt x="13214" y="41404"/>
                  <a:pt x="22023" y="56380"/>
                </a:cubicBezTo>
                <a:cubicBezTo>
                  <a:pt x="30832" y="71356"/>
                  <a:pt x="51975" y="86331"/>
                  <a:pt x="69593" y="93378"/>
                </a:cubicBezTo>
                <a:cubicBezTo>
                  <a:pt x="87212" y="100425"/>
                  <a:pt x="109235" y="88093"/>
                  <a:pt x="127734" y="98664"/>
                </a:cubicBezTo>
                <a:cubicBezTo>
                  <a:pt x="146233" y="109235"/>
                  <a:pt x="162971" y="143591"/>
                  <a:pt x="180589" y="156805"/>
                </a:cubicBezTo>
                <a:cubicBezTo>
                  <a:pt x="198207" y="170019"/>
                  <a:pt x="214945" y="166495"/>
                  <a:pt x="233445" y="177947"/>
                </a:cubicBezTo>
                <a:cubicBezTo>
                  <a:pt x="251945" y="189399"/>
                  <a:pt x="278372" y="204375"/>
                  <a:pt x="291586" y="225517"/>
                </a:cubicBezTo>
                <a:cubicBezTo>
                  <a:pt x="304800" y="246659"/>
                  <a:pt x="303919" y="286301"/>
                  <a:pt x="312728" y="304800"/>
                </a:cubicBezTo>
                <a:cubicBezTo>
                  <a:pt x="321537" y="323299"/>
                  <a:pt x="332108" y="339157"/>
                  <a:pt x="344441" y="336514"/>
                </a:cubicBezTo>
                <a:cubicBezTo>
                  <a:pt x="356774" y="333871"/>
                  <a:pt x="380560" y="306562"/>
                  <a:pt x="386726" y="288944"/>
                </a:cubicBezTo>
                <a:cubicBezTo>
                  <a:pt x="392892" y="271326"/>
                  <a:pt x="393773" y="255469"/>
                  <a:pt x="381440" y="230803"/>
                </a:cubicBezTo>
                <a:cubicBezTo>
                  <a:pt x="369107" y="206137"/>
                  <a:pt x="337394" y="170018"/>
                  <a:pt x="312728" y="140948"/>
                </a:cubicBezTo>
                <a:cubicBezTo>
                  <a:pt x="288062" y="111878"/>
                  <a:pt x="257230" y="73998"/>
                  <a:pt x="233445" y="56380"/>
                </a:cubicBezTo>
                <a:cubicBezTo>
                  <a:pt x="209660" y="38762"/>
                  <a:pt x="188518" y="38761"/>
                  <a:pt x="170018" y="35237"/>
                </a:cubicBezTo>
                <a:cubicBezTo>
                  <a:pt x="151519" y="31713"/>
                  <a:pt x="142709" y="41403"/>
                  <a:pt x="122448" y="35237"/>
                </a:cubicBezTo>
                <a:cubicBezTo>
                  <a:pt x="102187" y="29071"/>
                  <a:pt x="33474" y="0"/>
                  <a:pt x="16737" y="3524"/>
                </a:cubicBezTo>
                <a:close/>
              </a:path>
            </a:pathLst>
          </a:custGeom>
          <a:solidFill>
            <a:srgbClr val="00B0F0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/>
          </a:p>
        </p:txBody>
      </p:sp>
      <p:sp>
        <p:nvSpPr>
          <p:cNvPr id="11" name="Freeform 10"/>
          <p:cNvSpPr>
            <a:spLocks noChangeArrowheads="1"/>
          </p:cNvSpPr>
          <p:nvPr/>
        </p:nvSpPr>
        <p:spPr bwMode="auto">
          <a:xfrm>
            <a:off x="8075613" y="5268913"/>
            <a:ext cx="396875" cy="874712"/>
          </a:xfrm>
          <a:custGeom>
            <a:avLst/>
            <a:gdLst>
              <a:gd name="T0" fmla="*/ 390766 w 397296"/>
              <a:gd name="T1" fmla="*/ 825297 h 874758"/>
              <a:gd name="T2" fmla="*/ 353885 w 397296"/>
              <a:gd name="T3" fmla="*/ 761880 h 874758"/>
              <a:gd name="T4" fmla="*/ 259047 w 397296"/>
              <a:gd name="T5" fmla="*/ 703748 h 874758"/>
              <a:gd name="T6" fmla="*/ 201090 w 397296"/>
              <a:gd name="T7" fmla="*/ 635047 h 874758"/>
              <a:gd name="T8" fmla="*/ 211628 w 397296"/>
              <a:gd name="T9" fmla="*/ 471219 h 874758"/>
              <a:gd name="T10" fmla="*/ 201090 w 397296"/>
              <a:gd name="T11" fmla="*/ 302109 h 874758"/>
              <a:gd name="T12" fmla="*/ 201090 w 397296"/>
              <a:gd name="T13" fmla="*/ 185845 h 874758"/>
              <a:gd name="T14" fmla="*/ 222165 w 397296"/>
              <a:gd name="T15" fmla="*/ 80152 h 874758"/>
              <a:gd name="T16" fmla="*/ 216897 w 397296"/>
              <a:gd name="T17" fmla="*/ 11449 h 874758"/>
              <a:gd name="T18" fmla="*/ 137865 w 397296"/>
              <a:gd name="T19" fmla="*/ 11449 h 874758"/>
              <a:gd name="T20" fmla="*/ 74641 w 397296"/>
              <a:gd name="T21" fmla="*/ 48441 h 874758"/>
              <a:gd name="T22" fmla="*/ 74641 w 397296"/>
              <a:gd name="T23" fmla="*/ 169991 h 874758"/>
              <a:gd name="T24" fmla="*/ 74641 w 397296"/>
              <a:gd name="T25" fmla="*/ 280970 h 874758"/>
              <a:gd name="T26" fmla="*/ 43026 w 397296"/>
              <a:gd name="T27" fmla="*/ 370812 h 874758"/>
              <a:gd name="T28" fmla="*/ 6145 w 397296"/>
              <a:gd name="T29" fmla="*/ 450080 h 874758"/>
              <a:gd name="T30" fmla="*/ 6145 w 397296"/>
              <a:gd name="T31" fmla="*/ 545205 h 874758"/>
              <a:gd name="T32" fmla="*/ 16683 w 397296"/>
              <a:gd name="T33" fmla="*/ 640330 h 874758"/>
              <a:gd name="T34" fmla="*/ 53565 w 397296"/>
              <a:gd name="T35" fmla="*/ 730172 h 874758"/>
              <a:gd name="T36" fmla="*/ 90446 w 397296"/>
              <a:gd name="T37" fmla="*/ 841151 h 874758"/>
              <a:gd name="T38" fmla="*/ 122059 w 397296"/>
              <a:gd name="T39" fmla="*/ 809441 h 874758"/>
              <a:gd name="T40" fmla="*/ 158940 w 397296"/>
              <a:gd name="T41" fmla="*/ 809441 h 874758"/>
              <a:gd name="T42" fmla="*/ 190553 w 397296"/>
              <a:gd name="T43" fmla="*/ 820012 h 874758"/>
              <a:gd name="T44" fmla="*/ 237972 w 397296"/>
              <a:gd name="T45" fmla="*/ 783019 h 874758"/>
              <a:gd name="T46" fmla="*/ 269584 w 397296"/>
              <a:gd name="T47" fmla="*/ 793587 h 874758"/>
              <a:gd name="T48" fmla="*/ 259047 w 397296"/>
              <a:gd name="T49" fmla="*/ 862290 h 874758"/>
              <a:gd name="T50" fmla="*/ 285391 w 397296"/>
              <a:gd name="T51" fmla="*/ 867573 h 874758"/>
              <a:gd name="T52" fmla="*/ 322272 w 397296"/>
              <a:gd name="T53" fmla="*/ 846433 h 874758"/>
              <a:gd name="T54" fmla="*/ 390766 w 397296"/>
              <a:gd name="T55" fmla="*/ 825297 h 8747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97296"/>
              <a:gd name="T85" fmla="*/ 0 h 874758"/>
              <a:gd name="T86" fmla="*/ 397296 w 397296"/>
              <a:gd name="T87" fmla="*/ 874758 h 87475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97296" h="874758">
                <a:moveTo>
                  <a:pt x="392011" y="825426"/>
                </a:moveTo>
                <a:cubicBezTo>
                  <a:pt x="397296" y="811331"/>
                  <a:pt x="377035" y="782261"/>
                  <a:pt x="355012" y="762000"/>
                </a:cubicBezTo>
                <a:cubicBezTo>
                  <a:pt x="332989" y="741739"/>
                  <a:pt x="285419" y="725001"/>
                  <a:pt x="259872" y="703859"/>
                </a:cubicBezTo>
                <a:cubicBezTo>
                  <a:pt x="234325" y="682717"/>
                  <a:pt x="209659" y="673907"/>
                  <a:pt x="201731" y="635146"/>
                </a:cubicBezTo>
                <a:cubicBezTo>
                  <a:pt x="193803" y="596385"/>
                  <a:pt x="212302" y="526792"/>
                  <a:pt x="212302" y="471294"/>
                </a:cubicBezTo>
                <a:cubicBezTo>
                  <a:pt x="212302" y="415796"/>
                  <a:pt x="203493" y="349727"/>
                  <a:pt x="201731" y="302157"/>
                </a:cubicBezTo>
                <a:cubicBezTo>
                  <a:pt x="199969" y="254587"/>
                  <a:pt x="198207" y="222874"/>
                  <a:pt x="201731" y="185875"/>
                </a:cubicBezTo>
                <a:cubicBezTo>
                  <a:pt x="205255" y="148876"/>
                  <a:pt x="220230" y="109235"/>
                  <a:pt x="222873" y="80164"/>
                </a:cubicBezTo>
                <a:cubicBezTo>
                  <a:pt x="225516" y="51093"/>
                  <a:pt x="231683" y="22904"/>
                  <a:pt x="217588" y="11452"/>
                </a:cubicBezTo>
                <a:cubicBezTo>
                  <a:pt x="203493" y="0"/>
                  <a:pt x="162089" y="5286"/>
                  <a:pt x="138304" y="11452"/>
                </a:cubicBezTo>
                <a:cubicBezTo>
                  <a:pt x="114519" y="17618"/>
                  <a:pt x="85449" y="22022"/>
                  <a:pt x="74878" y="48450"/>
                </a:cubicBezTo>
                <a:cubicBezTo>
                  <a:pt x="64307" y="74878"/>
                  <a:pt x="74878" y="170018"/>
                  <a:pt x="74878" y="170018"/>
                </a:cubicBezTo>
                <a:cubicBezTo>
                  <a:pt x="74878" y="208779"/>
                  <a:pt x="80164" y="247540"/>
                  <a:pt x="74878" y="281015"/>
                </a:cubicBezTo>
                <a:cubicBezTo>
                  <a:pt x="69592" y="314490"/>
                  <a:pt x="54616" y="342680"/>
                  <a:pt x="43164" y="370869"/>
                </a:cubicBezTo>
                <a:cubicBezTo>
                  <a:pt x="31712" y="399058"/>
                  <a:pt x="12332" y="421082"/>
                  <a:pt x="6166" y="450152"/>
                </a:cubicBezTo>
                <a:cubicBezTo>
                  <a:pt x="0" y="479222"/>
                  <a:pt x="4404" y="513579"/>
                  <a:pt x="6166" y="545292"/>
                </a:cubicBezTo>
                <a:cubicBezTo>
                  <a:pt x="7928" y="577005"/>
                  <a:pt x="8809" y="609600"/>
                  <a:pt x="16737" y="640432"/>
                </a:cubicBezTo>
                <a:cubicBezTo>
                  <a:pt x="24665" y="671264"/>
                  <a:pt x="41403" y="696811"/>
                  <a:pt x="53736" y="730286"/>
                </a:cubicBezTo>
                <a:cubicBezTo>
                  <a:pt x="66069" y="763761"/>
                  <a:pt x="79282" y="828069"/>
                  <a:pt x="90734" y="841283"/>
                </a:cubicBezTo>
                <a:cubicBezTo>
                  <a:pt x="102186" y="854497"/>
                  <a:pt x="110996" y="814856"/>
                  <a:pt x="122448" y="809570"/>
                </a:cubicBezTo>
                <a:cubicBezTo>
                  <a:pt x="133900" y="804284"/>
                  <a:pt x="147995" y="807808"/>
                  <a:pt x="159447" y="809570"/>
                </a:cubicBezTo>
                <a:cubicBezTo>
                  <a:pt x="170899" y="811332"/>
                  <a:pt x="177946" y="824546"/>
                  <a:pt x="191160" y="820141"/>
                </a:cubicBezTo>
                <a:cubicBezTo>
                  <a:pt x="204374" y="815736"/>
                  <a:pt x="225516" y="787547"/>
                  <a:pt x="238730" y="783142"/>
                </a:cubicBezTo>
                <a:cubicBezTo>
                  <a:pt x="251944" y="778737"/>
                  <a:pt x="266919" y="780499"/>
                  <a:pt x="270443" y="793713"/>
                </a:cubicBezTo>
                <a:cubicBezTo>
                  <a:pt x="273967" y="806927"/>
                  <a:pt x="257229" y="850092"/>
                  <a:pt x="259872" y="862425"/>
                </a:cubicBezTo>
                <a:cubicBezTo>
                  <a:pt x="262515" y="874758"/>
                  <a:pt x="275729" y="870354"/>
                  <a:pt x="286300" y="867711"/>
                </a:cubicBezTo>
                <a:cubicBezTo>
                  <a:pt x="296871" y="865068"/>
                  <a:pt x="304800" y="853615"/>
                  <a:pt x="323299" y="846568"/>
                </a:cubicBezTo>
                <a:cubicBezTo>
                  <a:pt x="341798" y="839521"/>
                  <a:pt x="386726" y="839521"/>
                  <a:pt x="392011" y="825426"/>
                </a:cubicBezTo>
                <a:close/>
              </a:path>
            </a:pathLst>
          </a:custGeom>
          <a:solidFill>
            <a:srgbClr val="00B0F0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/>
          </a:p>
        </p:txBody>
      </p: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7070725" y="4313238"/>
            <a:ext cx="711200" cy="1778000"/>
          </a:xfrm>
          <a:custGeom>
            <a:avLst/>
            <a:gdLst>
              <a:gd name="T0" fmla="*/ 707360 w 710025"/>
              <a:gd name="T1" fmla="*/ 1773291 h 1776825"/>
              <a:gd name="T2" fmla="*/ 654240 w 710025"/>
              <a:gd name="T3" fmla="*/ 1693851 h 1776825"/>
              <a:gd name="T4" fmla="*/ 622370 w 710025"/>
              <a:gd name="T5" fmla="*/ 1614411 h 1776825"/>
              <a:gd name="T6" fmla="*/ 601123 w 710025"/>
              <a:gd name="T7" fmla="*/ 1492601 h 1776825"/>
              <a:gd name="T8" fmla="*/ 590499 w 710025"/>
              <a:gd name="T9" fmla="*/ 1407864 h 1776825"/>
              <a:gd name="T10" fmla="*/ 569251 w 710025"/>
              <a:gd name="T11" fmla="*/ 1349608 h 1776825"/>
              <a:gd name="T12" fmla="*/ 548003 w 710025"/>
              <a:gd name="T13" fmla="*/ 1243688 h 1776825"/>
              <a:gd name="T14" fmla="*/ 500197 w 710025"/>
              <a:gd name="T15" fmla="*/ 1105991 h 1776825"/>
              <a:gd name="T16" fmla="*/ 463015 w 710025"/>
              <a:gd name="T17" fmla="*/ 968293 h 1776825"/>
              <a:gd name="T18" fmla="*/ 431143 w 710025"/>
              <a:gd name="T19" fmla="*/ 867668 h 1776825"/>
              <a:gd name="T20" fmla="*/ 436456 w 710025"/>
              <a:gd name="T21" fmla="*/ 761747 h 1776825"/>
              <a:gd name="T22" fmla="*/ 388649 w 710025"/>
              <a:gd name="T23" fmla="*/ 703491 h 1776825"/>
              <a:gd name="T24" fmla="*/ 314283 w 710025"/>
              <a:gd name="T25" fmla="*/ 586978 h 1776825"/>
              <a:gd name="T26" fmla="*/ 293036 w 710025"/>
              <a:gd name="T27" fmla="*/ 454576 h 1776825"/>
              <a:gd name="T28" fmla="*/ 282413 w 710025"/>
              <a:gd name="T29" fmla="*/ 375137 h 1776825"/>
              <a:gd name="T30" fmla="*/ 271789 w 710025"/>
              <a:gd name="T31" fmla="*/ 322177 h 1776825"/>
              <a:gd name="T32" fmla="*/ 261165 w 710025"/>
              <a:gd name="T33" fmla="*/ 168590 h 1776825"/>
              <a:gd name="T34" fmla="*/ 255853 w 710025"/>
              <a:gd name="T35" fmla="*/ 67966 h 1776825"/>
              <a:gd name="T36" fmla="*/ 218670 w 710025"/>
              <a:gd name="T37" fmla="*/ 9708 h 1776825"/>
              <a:gd name="T38" fmla="*/ 149616 w 710025"/>
              <a:gd name="T39" fmla="*/ 9708 h 1776825"/>
              <a:gd name="T40" fmla="*/ 85875 w 710025"/>
              <a:gd name="T41" fmla="*/ 52077 h 1776825"/>
              <a:gd name="T42" fmla="*/ 48691 w 710025"/>
              <a:gd name="T43" fmla="*/ 136813 h 1776825"/>
              <a:gd name="T44" fmla="*/ 16821 w 710025"/>
              <a:gd name="T45" fmla="*/ 221550 h 1776825"/>
              <a:gd name="T46" fmla="*/ 884 w 710025"/>
              <a:gd name="T47" fmla="*/ 486353 h 1776825"/>
              <a:gd name="T48" fmla="*/ 11509 w 710025"/>
              <a:gd name="T49" fmla="*/ 608162 h 1776825"/>
              <a:gd name="T50" fmla="*/ 38069 w 710025"/>
              <a:gd name="T51" fmla="*/ 751155 h 1776825"/>
              <a:gd name="T52" fmla="*/ 64627 w 710025"/>
              <a:gd name="T53" fmla="*/ 894149 h 1776825"/>
              <a:gd name="T54" fmla="*/ 138993 w 710025"/>
              <a:gd name="T55" fmla="*/ 1026549 h 1776825"/>
              <a:gd name="T56" fmla="*/ 149616 w 710025"/>
              <a:gd name="T57" fmla="*/ 1074215 h 1776825"/>
              <a:gd name="T58" fmla="*/ 202735 w 710025"/>
              <a:gd name="T59" fmla="*/ 1196024 h 1776825"/>
              <a:gd name="T60" fmla="*/ 277100 w 710025"/>
              <a:gd name="T61" fmla="*/ 1328424 h 1776825"/>
              <a:gd name="T62" fmla="*/ 367402 w 710025"/>
              <a:gd name="T63" fmla="*/ 1471417 h 1776825"/>
              <a:gd name="T64" fmla="*/ 505509 w 710025"/>
              <a:gd name="T65" fmla="*/ 1614411 h 1776825"/>
              <a:gd name="T66" fmla="*/ 617057 w 710025"/>
              <a:gd name="T67" fmla="*/ 1736219 h 1776825"/>
              <a:gd name="T68" fmla="*/ 707360 w 710025"/>
              <a:gd name="T69" fmla="*/ 1773291 h 177682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10025"/>
              <a:gd name="T106" fmla="*/ 0 h 1776825"/>
              <a:gd name="T107" fmla="*/ 710025 w 710025"/>
              <a:gd name="T108" fmla="*/ 1776825 h 177682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10025" h="1776825">
                <a:moveTo>
                  <a:pt x="703859" y="1769778"/>
                </a:moveTo>
                <a:cubicBezTo>
                  <a:pt x="710025" y="1762731"/>
                  <a:pt x="665098" y="1716923"/>
                  <a:pt x="651003" y="1690495"/>
                </a:cubicBezTo>
                <a:cubicBezTo>
                  <a:pt x="636908" y="1664067"/>
                  <a:pt x="628099" y="1644687"/>
                  <a:pt x="619290" y="1611212"/>
                </a:cubicBezTo>
                <a:cubicBezTo>
                  <a:pt x="610481" y="1577737"/>
                  <a:pt x="603433" y="1524000"/>
                  <a:pt x="598148" y="1489644"/>
                </a:cubicBezTo>
                <a:cubicBezTo>
                  <a:pt x="592863" y="1455288"/>
                  <a:pt x="592863" y="1428860"/>
                  <a:pt x="587577" y="1405075"/>
                </a:cubicBezTo>
                <a:cubicBezTo>
                  <a:pt x="582291" y="1381290"/>
                  <a:pt x="573481" y="1374243"/>
                  <a:pt x="566434" y="1346934"/>
                </a:cubicBezTo>
                <a:cubicBezTo>
                  <a:pt x="559387" y="1319625"/>
                  <a:pt x="556744" y="1281745"/>
                  <a:pt x="545292" y="1241223"/>
                </a:cubicBezTo>
                <a:cubicBezTo>
                  <a:pt x="533840" y="1200701"/>
                  <a:pt x="511817" y="1149607"/>
                  <a:pt x="497722" y="1103799"/>
                </a:cubicBezTo>
                <a:cubicBezTo>
                  <a:pt x="483627" y="1057991"/>
                  <a:pt x="472176" y="1006017"/>
                  <a:pt x="460724" y="966375"/>
                </a:cubicBezTo>
                <a:cubicBezTo>
                  <a:pt x="449272" y="926733"/>
                  <a:pt x="433415" y="900305"/>
                  <a:pt x="429010" y="865949"/>
                </a:cubicBezTo>
                <a:cubicBezTo>
                  <a:pt x="424605" y="831593"/>
                  <a:pt x="441343" y="787547"/>
                  <a:pt x="434296" y="760238"/>
                </a:cubicBezTo>
                <a:cubicBezTo>
                  <a:pt x="427249" y="732929"/>
                  <a:pt x="406987" y="731168"/>
                  <a:pt x="386726" y="702097"/>
                </a:cubicBezTo>
                <a:cubicBezTo>
                  <a:pt x="366465" y="673026"/>
                  <a:pt x="328585" y="627218"/>
                  <a:pt x="312728" y="585815"/>
                </a:cubicBezTo>
                <a:cubicBezTo>
                  <a:pt x="296871" y="544412"/>
                  <a:pt x="296872" y="488913"/>
                  <a:pt x="291586" y="453676"/>
                </a:cubicBezTo>
                <a:cubicBezTo>
                  <a:pt x="286301" y="418439"/>
                  <a:pt x="284539" y="396416"/>
                  <a:pt x="281015" y="374393"/>
                </a:cubicBezTo>
                <a:cubicBezTo>
                  <a:pt x="277491" y="352370"/>
                  <a:pt x="273968" y="355894"/>
                  <a:pt x="270444" y="321538"/>
                </a:cubicBezTo>
                <a:cubicBezTo>
                  <a:pt x="266920" y="287182"/>
                  <a:pt x="262516" y="210541"/>
                  <a:pt x="259873" y="168257"/>
                </a:cubicBezTo>
                <a:cubicBezTo>
                  <a:pt x="257230" y="125973"/>
                  <a:pt x="261635" y="94259"/>
                  <a:pt x="254587" y="67831"/>
                </a:cubicBezTo>
                <a:cubicBezTo>
                  <a:pt x="247540" y="41403"/>
                  <a:pt x="235206" y="19380"/>
                  <a:pt x="217588" y="9690"/>
                </a:cubicBezTo>
                <a:cubicBezTo>
                  <a:pt x="199970" y="0"/>
                  <a:pt x="170899" y="2643"/>
                  <a:pt x="148876" y="9690"/>
                </a:cubicBezTo>
                <a:cubicBezTo>
                  <a:pt x="126853" y="16737"/>
                  <a:pt x="102187" y="30833"/>
                  <a:pt x="85450" y="51975"/>
                </a:cubicBezTo>
                <a:cubicBezTo>
                  <a:pt x="68713" y="73117"/>
                  <a:pt x="59903" y="108354"/>
                  <a:pt x="48451" y="136543"/>
                </a:cubicBezTo>
                <a:cubicBezTo>
                  <a:pt x="36999" y="164732"/>
                  <a:pt x="24665" y="162971"/>
                  <a:pt x="16737" y="221112"/>
                </a:cubicBezTo>
                <a:cubicBezTo>
                  <a:pt x="8809" y="279253"/>
                  <a:pt x="1762" y="421083"/>
                  <a:pt x="881" y="485390"/>
                </a:cubicBezTo>
                <a:cubicBezTo>
                  <a:pt x="0" y="549697"/>
                  <a:pt x="5286" y="562911"/>
                  <a:pt x="11452" y="606957"/>
                </a:cubicBezTo>
                <a:cubicBezTo>
                  <a:pt x="17619" y="651003"/>
                  <a:pt x="37880" y="749667"/>
                  <a:pt x="37880" y="749667"/>
                </a:cubicBezTo>
                <a:cubicBezTo>
                  <a:pt x="46689" y="797237"/>
                  <a:pt x="47570" y="846569"/>
                  <a:pt x="64307" y="892377"/>
                </a:cubicBezTo>
                <a:cubicBezTo>
                  <a:pt x="81045" y="938185"/>
                  <a:pt x="124210" y="994565"/>
                  <a:pt x="138305" y="1024516"/>
                </a:cubicBezTo>
                <a:cubicBezTo>
                  <a:pt x="152400" y="1054467"/>
                  <a:pt x="138305" y="1043897"/>
                  <a:pt x="148876" y="1072086"/>
                </a:cubicBezTo>
                <a:cubicBezTo>
                  <a:pt x="159447" y="1100275"/>
                  <a:pt x="180590" y="1151369"/>
                  <a:pt x="201732" y="1193653"/>
                </a:cubicBezTo>
                <a:cubicBezTo>
                  <a:pt x="222874" y="1235937"/>
                  <a:pt x="248420" y="1279984"/>
                  <a:pt x="275729" y="1325792"/>
                </a:cubicBezTo>
                <a:cubicBezTo>
                  <a:pt x="303038" y="1371600"/>
                  <a:pt x="327704" y="1420932"/>
                  <a:pt x="365584" y="1468502"/>
                </a:cubicBezTo>
                <a:cubicBezTo>
                  <a:pt x="403464" y="1516072"/>
                  <a:pt x="461605" y="1567166"/>
                  <a:pt x="503008" y="1611212"/>
                </a:cubicBezTo>
                <a:cubicBezTo>
                  <a:pt x="544411" y="1655258"/>
                  <a:pt x="586695" y="1701066"/>
                  <a:pt x="614004" y="1732779"/>
                </a:cubicBezTo>
                <a:cubicBezTo>
                  <a:pt x="641313" y="1764492"/>
                  <a:pt x="697693" y="1776825"/>
                  <a:pt x="703859" y="1769778"/>
                </a:cubicBezTo>
                <a:close/>
              </a:path>
            </a:pathLst>
          </a:custGeom>
          <a:solidFill>
            <a:srgbClr val="00B0F0">
              <a:alpha val="39999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</a:pPr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04800" y="5181600"/>
          <a:ext cx="3505200" cy="14630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8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Latn-C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Measured</a:t>
                      </a:r>
                      <a:r>
                        <a:rPr lang="en-US" sz="1400" b="1" baseline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+ Indicated</a:t>
                      </a:r>
                      <a:r>
                        <a:rPr lang="sr-Latn-CS" sz="1400" b="1" baseline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resources</a:t>
                      </a:r>
                      <a:endParaRPr lang="en-U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r-Latn-C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16.27</a:t>
                      </a:r>
                      <a:r>
                        <a:rPr lang="sr-Latn-C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Mt</a:t>
                      </a:r>
                      <a:endParaRPr lang="en-U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C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4% Pb</a:t>
                      </a:r>
                    </a:p>
                    <a:p>
                      <a:pPr algn="l"/>
                      <a:r>
                        <a:rPr lang="sr-Latn-C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3% Zn</a:t>
                      </a:r>
                    </a:p>
                    <a:p>
                      <a:pPr algn="l"/>
                      <a:r>
                        <a:rPr lang="sr-Latn-C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95 g/t Ag</a:t>
                      </a:r>
                      <a:endParaRPr lang="en-U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algn="l"/>
                      <a:endParaRPr lang="sr-Latn-CS" sz="1400" b="1">
                        <a:latin typeface="Arial Narrow" pitchFamily="34" charset="0"/>
                      </a:endParaRPr>
                    </a:p>
                    <a:p>
                      <a:pPr algn="l"/>
                      <a:r>
                        <a:rPr lang="en-US" sz="1400" b="1">
                          <a:latin typeface="Arial Narrow" pitchFamily="34" charset="0"/>
                        </a:rPr>
                        <a:t>Inferred</a:t>
                      </a:r>
                      <a:r>
                        <a:rPr lang="sr-Latn-CS" sz="1400" b="1">
                          <a:latin typeface="Arial Narrow" pitchFamily="34" charset="0"/>
                        </a:rPr>
                        <a:t> resources</a:t>
                      </a:r>
                      <a:endParaRPr lang="en-US" sz="1400" b="1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r-Latn-CS" sz="1400" b="1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en-US" sz="1400" b="1">
                          <a:latin typeface="Arial Narrow" pitchFamily="34" charset="0"/>
                        </a:rPr>
                        <a:t>2.</a:t>
                      </a:r>
                      <a:r>
                        <a:rPr lang="sr-Latn-CS" sz="1400" b="1">
                          <a:latin typeface="Arial Narrow" pitchFamily="34" charset="0"/>
                        </a:rPr>
                        <a:t>69 Mt</a:t>
                      </a:r>
                      <a:endParaRPr lang="en-US" sz="1400" b="1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sz="1400" b="1" kern="120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4% Pb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sr-Latn-CS" sz="1400" b="1" kern="120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3% Zn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sr-Latn-CS" sz="1400" b="1" kern="120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82,75 g/t Ag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4" name="Picture 4" descr="Slika-SM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81000"/>
            <a:ext cx="4383088" cy="628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4800" y="4953000"/>
          <a:ext cx="3505200" cy="14630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8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Latn-C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Measured</a:t>
                      </a:r>
                      <a:r>
                        <a:rPr lang="en-US" sz="1400" b="1" baseline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+ Indicated</a:t>
                      </a:r>
                      <a:r>
                        <a:rPr lang="sr-Latn-CS" sz="1400" b="1" baseline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resources</a:t>
                      </a:r>
                      <a:endParaRPr lang="en-U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r-Latn-C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sr-Latn-C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31.26 Mt</a:t>
                      </a:r>
                      <a:endParaRPr lang="en-U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C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4.1% Pb</a:t>
                      </a:r>
                    </a:p>
                    <a:p>
                      <a:pPr algn="l"/>
                      <a:r>
                        <a:rPr lang="sr-Latn-C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3% Zn</a:t>
                      </a:r>
                    </a:p>
                    <a:p>
                      <a:pPr algn="l"/>
                      <a:r>
                        <a:rPr lang="sr-Latn-CS" sz="1400" b="1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110 g/t Ag</a:t>
                      </a:r>
                      <a:endParaRPr lang="en-US" sz="1400" b="1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150">
                <a:tc>
                  <a:txBody>
                    <a:bodyPr/>
                    <a:lstStyle/>
                    <a:p>
                      <a:pPr algn="l"/>
                      <a:endParaRPr lang="sr-Latn-CS" sz="1400" b="1">
                        <a:latin typeface="Arial Narrow" pitchFamily="34" charset="0"/>
                      </a:endParaRPr>
                    </a:p>
                    <a:p>
                      <a:pPr algn="l"/>
                      <a:r>
                        <a:rPr lang="en-US" sz="1400" b="1">
                          <a:latin typeface="Arial Narrow" pitchFamily="34" charset="0"/>
                        </a:rPr>
                        <a:t>Inferred</a:t>
                      </a:r>
                      <a:r>
                        <a:rPr lang="sr-Latn-CS" sz="1400" b="1">
                          <a:latin typeface="Arial Narrow" pitchFamily="34" charset="0"/>
                        </a:rPr>
                        <a:t> resources</a:t>
                      </a:r>
                      <a:endParaRPr lang="en-US" sz="1400" b="1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r-Latn-CS" sz="1400" b="1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sr-Latn-CS" sz="1400" b="1">
                          <a:latin typeface="Arial Narrow" pitchFamily="34" charset="0"/>
                        </a:rPr>
                        <a:t>24.47 Mt</a:t>
                      </a:r>
                      <a:endParaRPr lang="en-US" sz="1400" b="1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CS" sz="1400" b="1" kern="120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4% Pb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sr-Latn-CS" sz="1400" b="1" kern="120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3% Zn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sr-Latn-CS" sz="1400" b="1" kern="120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70 g/t Ag</a:t>
                      </a:r>
                      <a:endParaRPr lang="en-US" sz="1400" b="1" kern="1200">
                        <a:solidFill>
                          <a:schemeClr val="dk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141" name="Isosceles Triangle 13"/>
          <p:cNvSpPr>
            <a:spLocks noChangeArrowheads="1"/>
          </p:cNvSpPr>
          <p:nvPr/>
        </p:nvSpPr>
        <p:spPr bwMode="auto">
          <a:xfrm rot="10800000">
            <a:off x="1219200" y="4840287"/>
            <a:ext cx="381000" cy="533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/>
          </a:p>
        </p:txBody>
      </p:sp>
      <p:pic>
        <p:nvPicPr>
          <p:cNvPr id="4814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1000"/>
            <a:ext cx="43561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5" name="AutoShape 9"/>
          <p:cNvSpPr>
            <a:spLocks noChangeArrowheads="1"/>
          </p:cNvSpPr>
          <p:nvPr/>
        </p:nvSpPr>
        <p:spPr bwMode="auto">
          <a:xfrm rot="1113718" flipV="1">
            <a:off x="3403600" y="5224462"/>
            <a:ext cx="3457575" cy="547688"/>
          </a:xfrm>
          <a:prstGeom prst="curvedDownArrow">
            <a:avLst>
              <a:gd name="adj1" fmla="val 71694"/>
              <a:gd name="adj2" fmla="val 143417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48146" name="Freeform 12"/>
          <p:cNvSpPr>
            <a:spLocks noChangeArrowheads="1"/>
          </p:cNvSpPr>
          <p:nvPr/>
        </p:nvSpPr>
        <p:spPr bwMode="auto">
          <a:xfrm>
            <a:off x="1657350" y="458787"/>
            <a:ext cx="1684338" cy="2436813"/>
          </a:xfrm>
          <a:custGeom>
            <a:avLst/>
            <a:gdLst>
              <a:gd name="T0" fmla="*/ 704850 w 1684338"/>
              <a:gd name="T1" fmla="*/ 0 h 2436813"/>
              <a:gd name="T2" fmla="*/ 790575 w 1684338"/>
              <a:gd name="T3" fmla="*/ 485775 h 2436813"/>
              <a:gd name="T4" fmla="*/ 1057275 w 1684338"/>
              <a:gd name="T5" fmla="*/ 1238251 h 2436813"/>
              <a:gd name="T6" fmla="*/ 1247775 w 1684338"/>
              <a:gd name="T7" fmla="*/ 1609726 h 2436813"/>
              <a:gd name="T8" fmla="*/ 1590675 w 1684338"/>
              <a:gd name="T9" fmla="*/ 2143125 h 2436813"/>
              <a:gd name="T10" fmla="*/ 1666875 w 1684338"/>
              <a:gd name="T11" fmla="*/ 2409825 h 2436813"/>
              <a:gd name="T12" fmla="*/ 1485900 w 1684338"/>
              <a:gd name="T13" fmla="*/ 2305051 h 2436813"/>
              <a:gd name="T14" fmla="*/ 1009650 w 1684338"/>
              <a:gd name="T15" fmla="*/ 1933576 h 2436813"/>
              <a:gd name="T16" fmla="*/ 781050 w 1684338"/>
              <a:gd name="T17" fmla="*/ 1666876 h 2436813"/>
              <a:gd name="T18" fmla="*/ 523875 w 1684338"/>
              <a:gd name="T19" fmla="*/ 1333501 h 2436813"/>
              <a:gd name="T20" fmla="*/ 285750 w 1684338"/>
              <a:gd name="T21" fmla="*/ 876300 h 2436813"/>
              <a:gd name="T22" fmla="*/ 142875 w 1684338"/>
              <a:gd name="T23" fmla="*/ 561975 h 2436813"/>
              <a:gd name="T24" fmla="*/ 0 w 1684338"/>
              <a:gd name="T25" fmla="*/ 200025 h 243681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4338"/>
              <a:gd name="T40" fmla="*/ 0 h 2436813"/>
              <a:gd name="T41" fmla="*/ 1684338 w 1684338"/>
              <a:gd name="T42" fmla="*/ 2436813 h 243681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4338" h="2436813">
                <a:moveTo>
                  <a:pt x="704850" y="0"/>
                </a:moveTo>
                <a:cubicBezTo>
                  <a:pt x="718344" y="139700"/>
                  <a:pt x="731838" y="279400"/>
                  <a:pt x="790575" y="485775"/>
                </a:cubicBezTo>
                <a:cubicBezTo>
                  <a:pt x="849312" y="692150"/>
                  <a:pt x="981075" y="1050925"/>
                  <a:pt x="1057275" y="1238250"/>
                </a:cubicBezTo>
                <a:cubicBezTo>
                  <a:pt x="1133475" y="1425575"/>
                  <a:pt x="1158875" y="1458912"/>
                  <a:pt x="1247775" y="1609725"/>
                </a:cubicBezTo>
                <a:cubicBezTo>
                  <a:pt x="1336675" y="1760538"/>
                  <a:pt x="1520825" y="2009775"/>
                  <a:pt x="1590675" y="2143125"/>
                </a:cubicBezTo>
                <a:cubicBezTo>
                  <a:pt x="1660525" y="2276475"/>
                  <a:pt x="1684338" y="2382837"/>
                  <a:pt x="1666875" y="2409825"/>
                </a:cubicBezTo>
                <a:cubicBezTo>
                  <a:pt x="1649412" y="2436813"/>
                  <a:pt x="1595437" y="2384425"/>
                  <a:pt x="1485900" y="2305050"/>
                </a:cubicBezTo>
                <a:cubicBezTo>
                  <a:pt x="1376363" y="2225675"/>
                  <a:pt x="1127125" y="2039938"/>
                  <a:pt x="1009650" y="1933575"/>
                </a:cubicBezTo>
                <a:cubicBezTo>
                  <a:pt x="892175" y="1827213"/>
                  <a:pt x="862012" y="1766887"/>
                  <a:pt x="781050" y="1666875"/>
                </a:cubicBezTo>
                <a:cubicBezTo>
                  <a:pt x="700088" y="1566863"/>
                  <a:pt x="606425" y="1465263"/>
                  <a:pt x="523875" y="1333500"/>
                </a:cubicBezTo>
                <a:cubicBezTo>
                  <a:pt x="441325" y="1201738"/>
                  <a:pt x="349250" y="1004888"/>
                  <a:pt x="285750" y="876300"/>
                </a:cubicBezTo>
                <a:cubicBezTo>
                  <a:pt x="222250" y="747713"/>
                  <a:pt x="190500" y="674687"/>
                  <a:pt x="142875" y="561975"/>
                </a:cubicBezTo>
                <a:cubicBezTo>
                  <a:pt x="95250" y="449263"/>
                  <a:pt x="47625" y="324644"/>
                  <a:pt x="0" y="200025"/>
                </a:cubicBezTo>
              </a:path>
            </a:pathLst>
          </a:cu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</a:pPr>
            <a:endParaRPr lang="en-US"/>
          </a:p>
        </p:txBody>
      </p:sp>
      <p:sp>
        <p:nvSpPr>
          <p:cNvPr id="9" name="Pravougaonik 8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90000"/>
                    <a:lumOff val="1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90000"/>
                    <a:lumOff val="1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90000"/>
                    <a:lumOff val="1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Pravougaonik 11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tx2">
                    <a:lumMod val="90000"/>
                    <a:lumOff val="1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Резултат слика за srbi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04664"/>
            <a:ext cx="450050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Strelica nadesno 30"/>
          <p:cNvSpPr/>
          <p:nvPr/>
        </p:nvSpPr>
        <p:spPr bwMode="auto">
          <a:xfrm rot="3668066">
            <a:off x="2560599" y="2018946"/>
            <a:ext cx="1321929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2" name="Strelica nadesno 41"/>
          <p:cNvSpPr/>
          <p:nvPr/>
        </p:nvSpPr>
        <p:spPr bwMode="auto">
          <a:xfrm rot="1874116">
            <a:off x="1869677" y="2919821"/>
            <a:ext cx="1856143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3" name="Strelica nadesno 42"/>
          <p:cNvSpPr/>
          <p:nvPr/>
        </p:nvSpPr>
        <p:spPr bwMode="auto">
          <a:xfrm rot="20413796">
            <a:off x="2778442" y="3813905"/>
            <a:ext cx="990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4" name="Strelica nadesno 43"/>
          <p:cNvSpPr/>
          <p:nvPr/>
        </p:nvSpPr>
        <p:spPr bwMode="auto">
          <a:xfrm rot="20413796">
            <a:off x="3226565" y="5389993"/>
            <a:ext cx="1298585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5" name="Strelica nadesno 44"/>
          <p:cNvSpPr/>
          <p:nvPr/>
        </p:nvSpPr>
        <p:spPr bwMode="auto">
          <a:xfrm rot="14291016">
            <a:off x="4613336" y="4499821"/>
            <a:ext cx="1476895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6" name="Strelica nadesno 45"/>
          <p:cNvSpPr/>
          <p:nvPr/>
        </p:nvSpPr>
        <p:spPr bwMode="auto">
          <a:xfrm rot="12746343">
            <a:off x="6020672" y="4661957"/>
            <a:ext cx="1298585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7" name="Strelica nadesno 46"/>
          <p:cNvSpPr/>
          <p:nvPr/>
        </p:nvSpPr>
        <p:spPr bwMode="auto">
          <a:xfrm rot="9064149">
            <a:off x="6107126" y="3719324"/>
            <a:ext cx="1298585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8" name="Strelica nadesno 47"/>
          <p:cNvSpPr/>
          <p:nvPr/>
        </p:nvSpPr>
        <p:spPr bwMode="auto">
          <a:xfrm rot="8019941">
            <a:off x="5575615" y="2544316"/>
            <a:ext cx="1298585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0" name="Strelica nadesno 29"/>
          <p:cNvSpPr/>
          <p:nvPr/>
        </p:nvSpPr>
        <p:spPr bwMode="auto">
          <a:xfrm rot="5400000">
            <a:off x="3962400" y="1905000"/>
            <a:ext cx="9906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23" name="Picture 7" descr="IMG_001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488" y="2492896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764704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7" descr="IMG_0022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356992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avougaonik 4"/>
          <p:cNvSpPr/>
          <p:nvPr/>
        </p:nvSpPr>
        <p:spPr>
          <a:xfrm>
            <a:off x="1187624" y="4572000"/>
            <a:ext cx="700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>
              <a:buFontTx/>
              <a:buNone/>
              <a:defRPr/>
            </a:pPr>
            <a:r>
              <a:rPr lang="sr-Latn-CS" sz="2400">
                <a:solidFill>
                  <a:srgbClr val="FFFF66"/>
                </a:solidFill>
                <a:latin typeface="Impact" pitchFamily="34" charset="0"/>
              </a:rPr>
              <a:t>Iron</a:t>
            </a:r>
            <a:endParaRPr lang="en-US" sz="2400">
              <a:solidFill>
                <a:srgbClr val="FFFF66"/>
              </a:solidFill>
              <a:latin typeface="Impact" pitchFamily="34" charset="0"/>
            </a:endParaRPr>
          </a:p>
        </p:txBody>
      </p:sp>
      <p:pic>
        <p:nvPicPr>
          <p:cNvPr id="8" name="Picture 8" descr="IMG_0024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5058000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avougaonik 8"/>
          <p:cNvSpPr/>
          <p:nvPr/>
        </p:nvSpPr>
        <p:spPr>
          <a:xfrm>
            <a:off x="1763688" y="6248400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400">
                <a:solidFill>
                  <a:srgbClr val="FFFF66"/>
                </a:solidFill>
                <a:latin typeface="Impact" pitchFamily="34" charset="0"/>
              </a:rPr>
              <a:t>Chromium</a:t>
            </a:r>
            <a:endParaRPr lang="sr-Latn-CS" sz="2400"/>
          </a:p>
        </p:txBody>
      </p:sp>
      <p:pic>
        <p:nvPicPr>
          <p:cNvPr id="10" name="Picture 8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5058000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ravougaonik 10"/>
          <p:cNvSpPr/>
          <p:nvPr/>
        </p:nvSpPr>
        <p:spPr>
          <a:xfrm>
            <a:off x="4860032" y="6282136"/>
            <a:ext cx="24224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1313" indent="-341313" defTabSz="912813" eaLnBrk="0" hangingPunct="0">
              <a:spcBef>
                <a:spcPct val="20000"/>
              </a:spcBef>
              <a:defRPr/>
            </a:pPr>
            <a:r>
              <a:rPr lang="sr-Latn-CS" sz="2400" kern="0">
                <a:solidFill>
                  <a:srgbClr val="FFFF66"/>
                </a:solidFill>
                <a:latin typeface="Impact" pitchFamily="34" charset="0"/>
                <a:ea typeface="+mn-ea"/>
                <a:cs typeface="+mn-cs"/>
              </a:rPr>
              <a:t>Nickel and cobalt </a:t>
            </a:r>
            <a:endParaRPr lang="en-US" sz="2400" kern="0">
              <a:solidFill>
                <a:srgbClr val="FFFF66"/>
              </a:solidFill>
              <a:latin typeface="Impact" pitchFamily="34" charset="0"/>
            </a:endParaRPr>
          </a:p>
        </p:txBody>
      </p:sp>
      <p:pic>
        <p:nvPicPr>
          <p:cNvPr id="12" name="Picture 8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4437112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ravougaonik 12"/>
          <p:cNvSpPr/>
          <p:nvPr/>
        </p:nvSpPr>
        <p:spPr>
          <a:xfrm>
            <a:off x="7010400" y="5733256"/>
            <a:ext cx="1821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400">
                <a:solidFill>
                  <a:srgbClr val="FFFF66"/>
                </a:solidFill>
                <a:latin typeface="Impact" pitchFamily="34" charset="0"/>
              </a:rPr>
              <a:t>Molybdenum</a:t>
            </a:r>
            <a:endParaRPr lang="sr-Latn-CS" sz="2400"/>
          </a:p>
        </p:txBody>
      </p:sp>
      <p:sp>
        <p:nvSpPr>
          <p:cNvPr id="14" name="Pravougaonik 13"/>
          <p:cNvSpPr/>
          <p:nvPr/>
        </p:nvSpPr>
        <p:spPr>
          <a:xfrm>
            <a:off x="6156176" y="1988841"/>
            <a:ext cx="1364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400">
                <a:solidFill>
                  <a:srgbClr val="FFFF66"/>
                </a:solidFill>
                <a:latin typeface="Impact" pitchFamily="34" charset="0"/>
              </a:rPr>
              <a:t>Tungsten</a:t>
            </a:r>
            <a:endParaRPr lang="sr-Latn-CS" sz="2400"/>
          </a:p>
        </p:txBody>
      </p:sp>
      <p:pic>
        <p:nvPicPr>
          <p:cNvPr id="17" name="Picture 16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1700808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Pravougaonik 17"/>
          <p:cNvSpPr/>
          <p:nvPr/>
        </p:nvSpPr>
        <p:spPr>
          <a:xfrm>
            <a:off x="359024" y="2924944"/>
            <a:ext cx="1140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400">
                <a:solidFill>
                  <a:srgbClr val="FFFF66"/>
                </a:solidFill>
                <a:latin typeface="Impact" pitchFamily="34" charset="0"/>
              </a:rPr>
              <a:t>Bauxite</a:t>
            </a:r>
            <a:endParaRPr lang="sr-Latn-CS" sz="2400"/>
          </a:p>
        </p:txBody>
      </p:sp>
      <p:pic>
        <p:nvPicPr>
          <p:cNvPr id="20" name="Picture 8"/>
          <p:cNvPicPr>
            <a:picLocks noChangeArrowheads="1"/>
          </p:cNvPicPr>
          <p:nvPr/>
        </p:nvPicPr>
        <p:blipFill>
          <a:blip r:embed="rId11" cstate="print"/>
          <a:srcRect l="1492" t="1868" r="2985"/>
          <a:stretch>
            <a:fillRect/>
          </a:stretch>
        </p:blipFill>
        <p:spPr bwMode="auto">
          <a:xfrm>
            <a:off x="3635896" y="44624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Pravougaonik 20"/>
          <p:cNvSpPr/>
          <p:nvPr/>
        </p:nvSpPr>
        <p:spPr>
          <a:xfrm>
            <a:off x="3712789" y="1268760"/>
            <a:ext cx="1240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400">
                <a:solidFill>
                  <a:srgbClr val="FFFF66"/>
                </a:solidFill>
                <a:latin typeface="Impact" pitchFamily="34" charset="0"/>
              </a:rPr>
              <a:t>Mercury</a:t>
            </a:r>
            <a:endParaRPr lang="sr-Latn-CS" sz="2400"/>
          </a:p>
        </p:txBody>
      </p:sp>
      <p:sp>
        <p:nvSpPr>
          <p:cNvPr id="22" name="Pravougaonik 21"/>
          <p:cNvSpPr/>
          <p:nvPr/>
        </p:nvSpPr>
        <p:spPr>
          <a:xfrm>
            <a:off x="7020512" y="3717032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2400">
                <a:solidFill>
                  <a:srgbClr val="FFFF66"/>
                </a:solidFill>
                <a:latin typeface="Impact" pitchFamily="34" charset="0"/>
              </a:rPr>
              <a:t>Uranium</a:t>
            </a:r>
            <a:endParaRPr lang="sr-Latn-CS" sz="2400"/>
          </a:p>
        </p:txBody>
      </p:sp>
      <p:pic>
        <p:nvPicPr>
          <p:cNvPr id="40" name="Picture 11"/>
          <p:cNvPicPr/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894" b="46426"/>
          <a:stretch>
            <a:fillRect/>
          </a:stretch>
        </p:blipFill>
        <p:spPr>
          <a:xfrm>
            <a:off x="1547664" y="44424"/>
            <a:ext cx="216000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Pravougaonik 18"/>
          <p:cNvSpPr/>
          <p:nvPr/>
        </p:nvSpPr>
        <p:spPr>
          <a:xfrm>
            <a:off x="1673906" y="1290935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Impact" pitchFamily="34" charset="0"/>
              </a:rPr>
              <a:t>Antimony</a:t>
            </a:r>
            <a:endParaRPr lang="sr-Latn-CS" sz="2400">
              <a:solidFill>
                <a:srgbClr val="FFFF00"/>
              </a:solidFill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3" cstate="print"/>
          <a:srcRect l="9547" t="11449" r="6444"/>
          <a:stretch>
            <a:fillRect/>
          </a:stretch>
        </p:blipFill>
        <p:spPr bwMode="auto">
          <a:xfrm>
            <a:off x="4114800" y="2667000"/>
            <a:ext cx="972939" cy="136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PODACI\Vlada\Terenska nastava\Filijala j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B6E787D9-6893-4CD8-B1B2-A73A22EF59BC}" type="slidenum">
              <a:rPr lang="en-GB" smtClean="0">
                <a:latin typeface="Arial" pitchFamily="34" charset="0"/>
              </a:rPr>
              <a:pPr defTabSz="912813"/>
              <a:t>24</a:t>
            </a:fld>
            <a:endParaRPr lang="en-GB">
              <a:latin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8077200" cy="2057400"/>
          </a:xfrm>
        </p:spPr>
        <p:txBody>
          <a:bodyPr anchor="t"/>
          <a:lstStyle/>
          <a:p>
            <a:pPr>
              <a:spcBef>
                <a:spcPts val="0"/>
              </a:spcBef>
              <a:defRPr/>
            </a:pPr>
            <a:r>
              <a:rPr lang="en-US" sz="4000">
                <a:solidFill>
                  <a:srgbClr val="FFC000"/>
                </a:solidFill>
                <a:latin typeface="Impact" pitchFamily="34" charset="0"/>
              </a:rPr>
              <a:t>NON-METALLIC MINERAL RESOURCES </a:t>
            </a:r>
            <a:br>
              <a:rPr lang="en-US" sz="4000">
                <a:solidFill>
                  <a:srgbClr val="FFC000"/>
                </a:solidFill>
                <a:latin typeface="Impact" pitchFamily="34" charset="0"/>
              </a:rPr>
            </a:br>
            <a:r>
              <a:rPr lang="en-US" sz="4000">
                <a:solidFill>
                  <a:srgbClr val="FFC000"/>
                </a:solidFill>
                <a:latin typeface="Impact" pitchFamily="34" charset="0"/>
              </a:rPr>
              <a:t>OF SERBIA</a:t>
            </a:r>
            <a:r>
              <a:rPr lang="en-US" sz="3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rPr>
              <a:t/>
            </a:r>
            <a:br>
              <a:rPr lang="en-US" sz="32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rPr>
            </a:br>
            <a:endParaRPr lang="en-US" sz="3200">
              <a:solidFill>
                <a:srgbClr val="FFC000"/>
              </a:solidFill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5" name="Picture 2" descr="http://geoliss.mre.gov.rs/images/GeolISS100p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295400"/>
            <a:ext cx="1752600" cy="684609"/>
          </a:xfrm>
          <a:prstGeom prst="rect">
            <a:avLst/>
          </a:prstGeom>
          <a:noFill/>
        </p:spPr>
      </p:pic>
      <p:sp>
        <p:nvSpPr>
          <p:cNvPr id="6" name="Pravougaonik 5"/>
          <p:cNvSpPr/>
          <p:nvPr/>
        </p:nvSpPr>
        <p:spPr>
          <a:xfrm>
            <a:off x="0" y="1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2">
                    <a:lumMod val="10000"/>
                    <a:lumOff val="90000"/>
                  </a:schemeClr>
                </a:solidFill>
              </a:rPr>
              <a:t>43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EuroGeoSurveys</a:t>
            </a:r>
            <a:r>
              <a:rPr lang="en-US" sz="1600">
                <a:solidFill>
                  <a:schemeClr val="tx2">
                    <a:lumMod val="10000"/>
                    <a:lumOff val="90000"/>
                  </a:schemeClr>
                </a:solidFill>
              </a:rPr>
              <a:t> General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Meeting</a:t>
            </a:r>
            <a:r>
              <a:rPr lang="en-US" sz="1600">
                <a:solidFill>
                  <a:schemeClr val="tx2">
                    <a:lumMod val="10000"/>
                    <a:lumOff val="90000"/>
                  </a:schemeClr>
                </a:solidFill>
              </a:rPr>
              <a:t> (EGS)</a:t>
            </a:r>
            <a:r>
              <a:rPr lang="sr-Latn-RS" sz="16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6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6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2400" y="4724400"/>
            <a:ext cx="14718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sz="1400">
                <a:solidFill>
                  <a:schemeClr val="bg1"/>
                </a:solidFill>
              </a:rPr>
              <a:t>Photo: </a:t>
            </a:r>
            <a:r>
              <a:rPr lang="en-US" sz="1400" i="1">
                <a:solidFill>
                  <a:schemeClr val="bg1"/>
                </a:solidFill>
              </a:rPr>
              <a:t>Marl</a:t>
            </a:r>
            <a:r>
              <a:rPr lang="sr-Latn-RS" sz="1400" i="1">
                <a:solidFill>
                  <a:schemeClr val="bg1"/>
                </a:solidFill>
              </a:rPr>
              <a:t>,</a:t>
            </a:r>
            <a:r>
              <a:rPr lang="en-US" sz="1400" i="1">
                <a:solidFill>
                  <a:schemeClr val="bg1"/>
                </a:solidFill>
              </a:rPr>
              <a:t> Beo</a:t>
            </a:r>
            <a:r>
              <a:rPr lang="sr-Latn-CS" sz="1400" i="1">
                <a:solidFill>
                  <a:schemeClr val="bg1"/>
                </a:solidFill>
              </a:rPr>
              <a:t>č</a:t>
            </a:r>
            <a:r>
              <a:rPr lang="en-US" sz="1400" i="1">
                <a:solidFill>
                  <a:schemeClr val="bg1"/>
                </a:solidFill>
              </a:rPr>
              <a:t>in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There are more then </a:t>
            </a:r>
            <a:r>
              <a:rPr kumimoji="0" lang="en-US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2500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sr-Latn-CS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non-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metallic mineral deposits </a:t>
            </a:r>
            <a:r>
              <a:rPr kumimoji="0" lang="sr-Latn-CS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(industrial minerals) </a:t>
            </a:r>
            <a:r>
              <a:rPr kumimoji="0" lang="en-US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and mineral occurrences at territory of Serbia</a:t>
            </a:r>
          </a:p>
        </p:txBody>
      </p:sp>
      <p:sp>
        <p:nvSpPr>
          <p:cNvPr id="10" name="Pravougaonik 9"/>
          <p:cNvSpPr/>
          <p:nvPr/>
        </p:nvSpPr>
        <p:spPr>
          <a:xfrm>
            <a:off x="5486400" y="1981200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algn="ctr">
              <a:spcBef>
                <a:spcPts val="1200"/>
              </a:spcBef>
            </a:pPr>
            <a:r>
              <a:rPr lang="sr-Latn-RS" sz="1600" b="1" smtClean="0">
                <a:solidFill>
                  <a:schemeClr val="bg1"/>
                </a:solidFill>
              </a:rPr>
              <a:t>Jovanović, 2007-2011: Mineral </a:t>
            </a:r>
            <a:r>
              <a:rPr lang="sr-Latn-RS" sz="1600" b="1" smtClean="0">
                <a:solidFill>
                  <a:schemeClr val="bg1"/>
                </a:solidFill>
              </a:rPr>
              <a:t>resources and potencial p</a:t>
            </a:r>
            <a:r>
              <a:rPr lang="en-US" sz="1600" b="1" smtClean="0">
                <a:solidFill>
                  <a:schemeClr val="bg1"/>
                </a:solidFill>
              </a:rPr>
              <a:t>rognos</a:t>
            </a:r>
            <a:r>
              <a:rPr lang="sr-Latn-RS" sz="1600" b="1" smtClean="0">
                <a:solidFill>
                  <a:schemeClr val="bg1"/>
                </a:solidFill>
              </a:rPr>
              <a:t>is </a:t>
            </a:r>
            <a:r>
              <a:rPr lang="sr-Latn-RS" sz="1600" b="1" smtClean="0">
                <a:solidFill>
                  <a:schemeClr val="bg1"/>
                </a:solidFill>
              </a:rPr>
              <a:t>of </a:t>
            </a:r>
            <a:r>
              <a:rPr lang="sr-Latn-RS" sz="1600" b="1" smtClean="0">
                <a:solidFill>
                  <a:schemeClr val="bg1"/>
                </a:solidFill>
              </a:rPr>
              <a:t>non-metallic </a:t>
            </a:r>
            <a:r>
              <a:rPr lang="sr-Latn-RS" sz="1600" b="1" smtClean="0">
                <a:solidFill>
                  <a:schemeClr val="bg1"/>
                </a:solidFill>
              </a:rPr>
              <a:t>mineral raw materials </a:t>
            </a:r>
            <a:r>
              <a:rPr lang="sr-Latn-RS" sz="1600" b="1" smtClean="0">
                <a:solidFill>
                  <a:schemeClr val="bg1"/>
                </a:solidFill>
              </a:rPr>
              <a:t>in </a:t>
            </a:r>
            <a:r>
              <a:rPr lang="sr-Latn-RS" sz="1600" b="1" smtClean="0">
                <a:solidFill>
                  <a:schemeClr val="bg1"/>
                </a:solidFill>
              </a:rPr>
              <a:t>Serbia.  </a:t>
            </a:r>
            <a:endParaRPr lang="sr-Latn-RS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Резултат слика за magneziti, srbi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57200"/>
            <a:ext cx="4643437" cy="619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kvir za tekst 5"/>
          <p:cNvSpPr txBox="1"/>
          <p:nvPr/>
        </p:nvSpPr>
        <p:spPr>
          <a:xfrm>
            <a:off x="0" y="1143000"/>
            <a:ext cx="41148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>
                <a:solidFill>
                  <a:schemeClr val="bg1"/>
                </a:solidFill>
              </a:rPr>
              <a:t>Statistics</a:t>
            </a:r>
          </a:p>
          <a:p>
            <a:pPr algn="ctr"/>
            <a:endParaRPr lang="sr-Latn-RS" sz="1100" b="1">
              <a:solidFill>
                <a:schemeClr val="bg1"/>
              </a:solidFill>
            </a:endParaRPr>
          </a:p>
          <a:p>
            <a:pPr algn="ctr"/>
            <a:r>
              <a:rPr lang="sr-Latn-RS" sz="2400" b="1">
                <a:solidFill>
                  <a:schemeClr val="bg1"/>
                </a:solidFill>
              </a:rPr>
              <a:t>1946-2017 - explored: </a:t>
            </a:r>
          </a:p>
          <a:p>
            <a:pPr algn="ctr"/>
            <a:r>
              <a:rPr lang="sr-Latn-RS" sz="2400" u="sng">
                <a:solidFill>
                  <a:schemeClr val="bg1"/>
                </a:solidFill>
              </a:rPr>
              <a:t>46 non-metalic raw materials</a:t>
            </a:r>
            <a:endParaRPr lang="sr-Latn-CS" sz="2400" u="sng">
              <a:solidFill>
                <a:schemeClr val="bg1"/>
              </a:solidFill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304800" y="3733800"/>
            <a:ext cx="4038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sr-Latn-RS" sz="2400" b="1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Mineragenetic reonization:</a:t>
            </a:r>
          </a:p>
          <a:p>
            <a:pPr>
              <a:spcAft>
                <a:spcPts val="0"/>
              </a:spcAft>
            </a:pPr>
            <a:endParaRPr lang="sr-Latn-RS" sz="2400">
              <a:solidFill>
                <a:schemeClr val="bg1"/>
              </a:solidFill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x-none" sz="2000" b="1">
                <a:solidFill>
                  <a:schemeClr val="tx2">
                    <a:lumMod val="10000"/>
                    <a:lumOff val="90000"/>
                  </a:schemeClr>
                </a:solidFill>
              </a:rPr>
              <a:t>26 mineragenet</a:t>
            </a:r>
            <a:r>
              <a:rPr lang="sr-Latn-RS" sz="2000" b="1">
                <a:solidFill>
                  <a:schemeClr val="tx2">
                    <a:lumMod val="10000"/>
                    <a:lumOff val="90000"/>
                  </a:schemeClr>
                </a:solidFill>
              </a:rPr>
              <a:t>ic</a:t>
            </a:r>
            <a:r>
              <a:rPr lang="x-none" sz="2000" b="1">
                <a:solidFill>
                  <a:schemeClr val="tx2">
                    <a:lumMod val="10000"/>
                    <a:lumOff val="90000"/>
                  </a:schemeClr>
                </a:solidFill>
              </a:rPr>
              <a:t> </a:t>
            </a:r>
            <a:r>
              <a:rPr lang="sr-Latn-RS" sz="2000" b="1">
                <a:solidFill>
                  <a:schemeClr val="tx2">
                    <a:lumMod val="10000"/>
                    <a:lumOff val="90000"/>
                  </a:schemeClr>
                </a:solidFill>
              </a:rPr>
              <a:t>districts</a:t>
            </a:r>
          </a:p>
          <a:p>
            <a:pPr algn="ctr"/>
            <a:r>
              <a:rPr lang="x-none" sz="2000" b="1">
                <a:solidFill>
                  <a:schemeClr val="tx2">
                    <a:lumMod val="10000"/>
                    <a:lumOff val="90000"/>
                  </a:schemeClr>
                </a:solidFill>
              </a:rPr>
              <a:t>54 </a:t>
            </a:r>
            <a:r>
              <a:rPr lang="sr-Latn-RS" sz="2000" b="1">
                <a:solidFill>
                  <a:schemeClr val="tx2">
                    <a:lumMod val="10000"/>
                    <a:lumOff val="90000"/>
                  </a:schemeClr>
                </a:solidFill>
              </a:rPr>
              <a:t>ore field</a:t>
            </a:r>
            <a:endParaRPr lang="en-US" sz="2000" b="1">
              <a:solidFill>
                <a:schemeClr val="tx2">
                  <a:lumMod val="10000"/>
                  <a:lumOff val="90000"/>
                </a:schemeClr>
              </a:solidFill>
            </a:endParaRPr>
          </a:p>
          <a:p>
            <a:pPr algn="ctr"/>
            <a:r>
              <a:rPr lang="x-none" sz="2000" b="1">
                <a:solidFill>
                  <a:schemeClr val="tx2">
                    <a:lumMod val="10000"/>
                    <a:lumOff val="90000"/>
                  </a:schemeClr>
                </a:solidFill>
              </a:rPr>
              <a:t>40 </a:t>
            </a:r>
            <a:r>
              <a:rPr lang="sr-Latn-RS" sz="2000" b="1">
                <a:solidFill>
                  <a:schemeClr val="tx2">
                    <a:lumMod val="10000"/>
                    <a:lumOff val="90000"/>
                  </a:schemeClr>
                </a:solidFill>
              </a:rPr>
              <a:t>ore-bearing formations</a:t>
            </a:r>
            <a:endParaRPr lang="en-US" sz="2000" b="1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0" name="Pravougaonik 9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0" y="6519446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accent6">
                    <a:lumMod val="60000"/>
                    <a:lumOff val="4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0" y="914400"/>
            <a:ext cx="3048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defTabSz="912813" eaLnBrk="0" hangingPunct="0">
              <a:spcBef>
                <a:spcPts val="600"/>
              </a:spcBef>
              <a:buFontTx/>
              <a:buBlip>
                <a:blip r:embed="rId3"/>
              </a:buBlip>
              <a:defRPr/>
            </a:pPr>
            <a:endParaRPr lang="en-US" sz="2000" kern="0">
              <a:solidFill>
                <a:schemeClr val="bg1"/>
              </a:solidFill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3400" y="838200"/>
            <a:ext cx="3124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1313" marR="0" lvl="0" indent="-341313" algn="l" defTabSz="912813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Bentonite</a:t>
            </a:r>
          </a:p>
          <a:p>
            <a:pPr marL="341313" marR="0" lvl="0" indent="-341313" algn="l" defTabSz="912813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Boron minerals</a:t>
            </a:r>
          </a:p>
          <a:p>
            <a:pPr marL="341313" marR="0" lvl="0" indent="-341313" algn="l" defTabSz="912813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Refractory clay</a:t>
            </a:r>
          </a:p>
          <a:p>
            <a:pPr marL="341313" marR="0" lvl="0" indent="-341313" algn="l" defTabSz="912813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Gypsum</a:t>
            </a:r>
          </a:p>
          <a:p>
            <a:pPr marL="341313" marR="0" lvl="0" indent="-341313" algn="l" defTabSz="912813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Diatomite</a:t>
            </a:r>
          </a:p>
          <a:p>
            <a:pPr marL="341313" marR="0" lvl="0" indent="-341313" algn="l" defTabSz="912813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Dolomite</a:t>
            </a:r>
          </a:p>
          <a:p>
            <a:pPr marL="341313" marR="0" lvl="0" indent="-341313" algn="l" defTabSz="912813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Zeolite</a:t>
            </a:r>
          </a:p>
          <a:p>
            <a:pPr marL="341313" marR="0" lvl="0" indent="-341313" algn="l" defTabSz="912813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Kaoline</a:t>
            </a:r>
          </a:p>
          <a:p>
            <a:pPr marL="341313" indent="-341313" defTabSz="912813" eaLnBrk="0" hangingPunct="0">
              <a:spcBef>
                <a:spcPts val="300"/>
              </a:spcBef>
              <a:buFontTx/>
              <a:buBlip>
                <a:blip r:embed="rId3"/>
              </a:buBlip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Quartz sand</a:t>
            </a:r>
            <a:endParaRPr kumimoji="0" lang="sr-Latn-RS" sz="20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1313" indent="-341313" defTabSz="912813" eaLnBrk="0" hangingPunct="0">
              <a:spcBef>
                <a:spcPts val="300"/>
              </a:spcBef>
              <a:buFontTx/>
              <a:buBlip>
                <a:blip r:embed="rId3"/>
              </a:buBlip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Cement marl</a:t>
            </a:r>
            <a:r>
              <a:rPr lang="sr-Latn-CS" sz="2000" kern="0">
                <a:solidFill>
                  <a:schemeClr val="bg1"/>
                </a:solidFill>
                <a:cs typeface="+mn-cs"/>
              </a:rPr>
              <a:t>s</a:t>
            </a:r>
            <a:r>
              <a:rPr lang="en-US" sz="2000" kern="0">
                <a:solidFill>
                  <a:schemeClr val="bg1"/>
                </a:solidFill>
                <a:cs typeface="+mn-cs"/>
              </a:rPr>
              <a:t> </a:t>
            </a:r>
          </a:p>
          <a:p>
            <a:pPr marL="341313" indent="-341313" defTabSz="912813" eaLnBrk="0" hangingPunct="0">
              <a:spcBef>
                <a:spcPts val="300"/>
              </a:spcBef>
              <a:buFontTx/>
              <a:buBlip>
                <a:blip r:embed="rId3"/>
              </a:buBlip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Ceramic clay </a:t>
            </a:r>
          </a:p>
          <a:p>
            <a:pPr marL="341313" indent="-341313" defTabSz="912813" eaLnBrk="0" hangingPunct="0">
              <a:spcBef>
                <a:spcPts val="300"/>
              </a:spcBef>
              <a:buFontTx/>
              <a:buBlip>
                <a:blip r:embed="rId3"/>
              </a:buBlip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Limestone </a:t>
            </a:r>
          </a:p>
          <a:p>
            <a:pPr marL="341313" indent="-341313" defTabSz="912813" eaLnBrk="0" hangingPunct="0">
              <a:spcBef>
                <a:spcPts val="300"/>
              </a:spcBef>
              <a:buFontTx/>
              <a:buBlip>
                <a:blip r:embed="rId3"/>
              </a:buBlip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Magnesite </a:t>
            </a:r>
          </a:p>
          <a:p>
            <a:pPr marL="341313" indent="-341313" defTabSz="912813" eaLnBrk="0" hangingPunct="0">
              <a:spcBef>
                <a:spcPts val="300"/>
              </a:spcBef>
              <a:buFontTx/>
              <a:buBlip>
                <a:blip r:embed="rId3"/>
              </a:buBlip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Phosphates</a:t>
            </a:r>
            <a:endParaRPr lang="sr-Latn-RS" sz="2000" kern="0">
              <a:solidFill>
                <a:schemeClr val="bg1"/>
              </a:solidFill>
              <a:cs typeface="+mn-cs"/>
            </a:endParaRPr>
          </a:p>
          <a:p>
            <a:pPr marL="341313" indent="-341313" defTabSz="912813" eaLnBrk="0" hangingPunct="0">
              <a:spcBef>
                <a:spcPts val="300"/>
              </a:spcBef>
              <a:buFontTx/>
              <a:buBlip>
                <a:blip r:embed="rId3"/>
              </a:buBlip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Chrysotile-asbestos </a:t>
            </a:r>
          </a:p>
          <a:p>
            <a:pPr marL="341313" indent="-341313" defTabSz="912813" eaLnBrk="0" hangingPunct="0">
              <a:spcBef>
                <a:spcPts val="300"/>
              </a:spcBef>
              <a:buFontTx/>
              <a:buBlip>
                <a:blip r:embed="rId3"/>
              </a:buBlip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Building industry granulates </a:t>
            </a:r>
          </a:p>
          <a:p>
            <a:pPr marL="341313" indent="-341313" defTabSz="912813" eaLnBrk="0" hangingPunct="0">
              <a:spcBef>
                <a:spcPts val="300"/>
              </a:spcBef>
              <a:buFontTx/>
              <a:buBlip>
                <a:blip r:embed="rId3"/>
              </a:buBlip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Decorative stone</a:t>
            </a: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399" y="757893"/>
            <a:ext cx="2520000" cy="1680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avougaonik 6"/>
          <p:cNvSpPr/>
          <p:nvPr/>
        </p:nvSpPr>
        <p:spPr>
          <a:xfrm>
            <a:off x="3581399" y="23453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2813">
              <a:buFontTx/>
              <a:buNone/>
              <a:defRPr/>
            </a:pPr>
            <a:r>
              <a:rPr lang="sr-Latn-CS" sz="1400">
                <a:solidFill>
                  <a:srgbClr val="FFFF66"/>
                </a:solidFill>
                <a:latin typeface="Impact" pitchFamily="34" charset="0"/>
              </a:rPr>
              <a:t>Raw materials for cement industry</a:t>
            </a:r>
            <a:endParaRPr lang="en-US" sz="1400">
              <a:solidFill>
                <a:srgbClr val="FFFF66"/>
              </a:solidFill>
              <a:latin typeface="Impact" pitchFamily="34" charset="0"/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3581399" y="4267201"/>
            <a:ext cx="28956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813">
              <a:buFontTx/>
              <a:buNone/>
              <a:defRPr/>
            </a:pPr>
            <a:r>
              <a:rPr lang="sr-Latn-CS" sz="1400">
                <a:solidFill>
                  <a:srgbClr val="FFFF66"/>
                </a:solidFill>
                <a:latin typeface="Impact" pitchFamily="34" charset="0"/>
              </a:rPr>
              <a:t>Deposits of limestone, </a:t>
            </a:r>
            <a:r>
              <a:rPr lang="de-CH" sz="1400">
                <a:solidFill>
                  <a:srgbClr val="FFFF66"/>
                </a:solidFill>
                <a:latin typeface="Impact" pitchFamily="34" charset="0"/>
              </a:rPr>
              <a:t>and </a:t>
            </a:r>
            <a:r>
              <a:rPr lang="sr-Latn-CS" sz="1400">
                <a:solidFill>
                  <a:srgbClr val="FFFF66"/>
                </a:solidFill>
                <a:latin typeface="Impact" pitchFamily="34" charset="0"/>
              </a:rPr>
              <a:t>dolomite</a:t>
            </a:r>
            <a:endParaRPr lang="en-US" sz="1400">
              <a:solidFill>
                <a:srgbClr val="FFFF66"/>
              </a:solidFill>
              <a:latin typeface="Impact" pitchFamily="34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5" cstate="print"/>
          <a:srcRect t="7071"/>
          <a:stretch>
            <a:fillRect/>
          </a:stretch>
        </p:blipFill>
        <p:spPr bwMode="auto">
          <a:xfrm>
            <a:off x="3581399" y="2590871"/>
            <a:ext cx="2514600" cy="175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avougaonik 9"/>
          <p:cNvSpPr/>
          <p:nvPr/>
        </p:nvSpPr>
        <p:spPr>
          <a:xfrm>
            <a:off x="3581399" y="6324600"/>
            <a:ext cx="2819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912813">
              <a:spcBef>
                <a:spcPts val="0"/>
              </a:spcBef>
              <a:buFontTx/>
              <a:buNone/>
              <a:defRPr/>
            </a:pPr>
            <a:r>
              <a:rPr lang="sr-Latn-CS" sz="1400">
                <a:solidFill>
                  <a:srgbClr val="FFFF66"/>
                </a:solidFill>
                <a:latin typeface="Impact" pitchFamily="34" charset="0"/>
              </a:rPr>
              <a:t>Technical and architectural stone</a:t>
            </a:r>
            <a:r>
              <a:rPr lang="en-US" sz="1400">
                <a:solidFill>
                  <a:srgbClr val="FFFF66"/>
                </a:solidFill>
                <a:latin typeface="Impact" pitchFamily="34" charset="0"/>
              </a:rPr>
              <a:t>   </a:t>
            </a:r>
            <a:endParaRPr lang="sr-Latn-RS" sz="1400">
              <a:solidFill>
                <a:srgbClr val="FFFF66"/>
              </a:solidFill>
              <a:latin typeface="Impact" pitchFamily="34" charset="0"/>
            </a:endParaRP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399" y="4412099"/>
            <a:ext cx="2514600" cy="191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762000"/>
            <a:ext cx="25146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ravougaonik 12"/>
          <p:cNvSpPr/>
          <p:nvPr/>
        </p:nvSpPr>
        <p:spPr>
          <a:xfrm>
            <a:off x="6477000" y="2345323"/>
            <a:ext cx="16690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CS" sz="1400">
                <a:solidFill>
                  <a:srgbClr val="FFFF66"/>
                </a:solidFill>
                <a:latin typeface="Impact" pitchFamily="34" charset="0"/>
              </a:rPr>
              <a:t>Magnesite  deposits</a:t>
            </a:r>
            <a:endParaRPr lang="sr-Latn-CS" sz="1400"/>
          </a:p>
        </p:txBody>
      </p:sp>
      <p:pic>
        <p:nvPicPr>
          <p:cNvPr id="14" name="Picture 4" descr="C:\PODACI\Vlada\Aran\Slike_korice\Cirinac_02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00" y="2667000"/>
            <a:ext cx="2514600" cy="171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Pravougaonik 14"/>
          <p:cNvSpPr/>
          <p:nvPr/>
        </p:nvSpPr>
        <p:spPr>
          <a:xfrm>
            <a:off x="6477000" y="4267201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813">
              <a:buFontTx/>
              <a:buNone/>
            </a:pPr>
            <a:r>
              <a:rPr lang="sl-SI" sz="1400">
                <a:solidFill>
                  <a:srgbClr val="FFFF66"/>
                </a:solidFill>
                <a:latin typeface="Impact" pitchFamily="34" charset="0"/>
              </a:rPr>
              <a:t>Ceramic clays </a:t>
            </a:r>
            <a:endParaRPr lang="en-US" sz="1400">
              <a:solidFill>
                <a:srgbClr val="FFFF66"/>
              </a:solidFill>
              <a:latin typeface="Impact" pitchFamily="34" charset="0"/>
            </a:endParaRPr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9" cstate="print"/>
          <a:srcRect l="2106" t="2632" r="1009" b="2632"/>
          <a:stretch>
            <a:fillRect/>
          </a:stretch>
        </p:blipFill>
        <p:spPr bwMode="auto">
          <a:xfrm>
            <a:off x="6477000" y="4535557"/>
            <a:ext cx="2514600" cy="178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Pravougaonik 16"/>
          <p:cNvSpPr/>
          <p:nvPr/>
        </p:nvSpPr>
        <p:spPr>
          <a:xfrm>
            <a:off x="6477000" y="6324600"/>
            <a:ext cx="10495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400">
                <a:solidFill>
                  <a:srgbClr val="FFFF66"/>
                </a:solidFill>
                <a:latin typeface="Impact" pitchFamily="34" charset="0"/>
              </a:rPr>
              <a:t>Quartz sand</a:t>
            </a:r>
            <a:endParaRPr lang="sr-Latn-CS" sz="1400"/>
          </a:p>
        </p:txBody>
      </p:sp>
      <p:sp>
        <p:nvSpPr>
          <p:cNvPr id="20" name="Rectangle 4"/>
          <p:cNvSpPr/>
          <p:nvPr/>
        </p:nvSpPr>
        <p:spPr>
          <a:xfrm>
            <a:off x="4038600" y="152400"/>
            <a:ext cx="4800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20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200 </a:t>
            </a:r>
            <a:r>
              <a:rPr lang="sr-Latn-RS" sz="20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non-metallic mineral deposits is prepared for exploitation or potentialy significant</a:t>
            </a:r>
            <a:endParaRPr lang="en-US" sz="2000" b="1">
              <a:solidFill>
                <a:schemeClr val="tx2">
                  <a:lumMod val="10000"/>
                  <a:lumOff val="9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Rectangle 6"/>
          <p:cNvSpPr/>
          <p:nvPr/>
        </p:nvSpPr>
        <p:spPr>
          <a:xfrm>
            <a:off x="152400" y="130314"/>
            <a:ext cx="388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20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16 </a:t>
            </a:r>
            <a:r>
              <a:rPr lang="sr-Latn-RS" sz="20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non-metalic</a:t>
            </a:r>
            <a:r>
              <a:rPr lang="x-none" sz="20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sr-Latn-RS" sz="20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mineral raw materials are in exploitation at </a:t>
            </a:r>
            <a:r>
              <a:rPr lang="x-none" sz="20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180 lo</a:t>
            </a:r>
            <a:r>
              <a:rPr lang="sr-Latn-RS" sz="20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cations</a:t>
            </a:r>
            <a:endParaRPr lang="en-US" sz="2000" b="1">
              <a:solidFill>
                <a:schemeClr val="tx2">
                  <a:lumMod val="10000"/>
                  <a:lumOff val="90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458200" cy="6477000"/>
          </a:xfrm>
        </p:spPr>
        <p:txBody>
          <a:bodyPr/>
          <a:lstStyle/>
          <a:p>
            <a:pPr defTabSz="912813">
              <a:spcBef>
                <a:spcPts val="1800"/>
              </a:spcBef>
              <a:buFontTx/>
              <a:buNone/>
              <a:defRPr/>
            </a:pPr>
            <a:r>
              <a:rPr lang="x-none" sz="2400" smtClean="0">
                <a:solidFill>
                  <a:schemeClr val="tx2">
                    <a:lumMod val="25000"/>
                    <a:lumOff val="75000"/>
                  </a:schemeClr>
                </a:solidFill>
                <a:latin typeface="Impact" pitchFamily="34" charset="0"/>
              </a:rPr>
              <a:t>Classification</a:t>
            </a:r>
            <a:r>
              <a:rPr lang="sr-Latn-RS" sz="2400" smtClean="0">
                <a:solidFill>
                  <a:schemeClr val="tx2">
                    <a:lumMod val="25000"/>
                    <a:lumOff val="75000"/>
                  </a:schemeClr>
                </a:solidFill>
                <a:latin typeface="Impact" pitchFamily="34" charset="0"/>
              </a:rPr>
              <a:t>:</a:t>
            </a:r>
            <a:endParaRPr lang="x-none" sz="2400">
              <a:solidFill>
                <a:schemeClr val="tx2">
                  <a:lumMod val="25000"/>
                  <a:lumOff val="75000"/>
                </a:schemeClr>
              </a:solidFill>
              <a:latin typeface="Impact" pitchFamily="34" charset="0"/>
            </a:endParaRPr>
          </a:p>
          <a:p>
            <a:pPr defTabSz="912813">
              <a:spcBef>
                <a:spcPts val="1800"/>
              </a:spcBef>
              <a:buFontTx/>
              <a:buNone/>
              <a:defRPr/>
            </a:pPr>
            <a:r>
              <a:rPr lang="en-US" sz="2400" dirty="0">
                <a:solidFill>
                  <a:srgbClr val="FFFF66"/>
                </a:solidFill>
                <a:latin typeface="Impact" pitchFamily="34" charset="0"/>
              </a:rPr>
              <a:t>1. Industrial minerals and rocks </a:t>
            </a:r>
            <a:r>
              <a:rPr lang="en-US" sz="2400" u="sng" dirty="0">
                <a:solidFill>
                  <a:srgbClr val="FFFF66"/>
                </a:solidFill>
                <a:latin typeface="Impact" pitchFamily="34" charset="0"/>
              </a:rPr>
              <a:t>in exploitation or exploited</a:t>
            </a:r>
            <a:r>
              <a:rPr lang="en-US" sz="2400" dirty="0">
                <a:solidFill>
                  <a:srgbClr val="FFFF66"/>
                </a:solidFill>
                <a:latin typeface="Impact" pitchFamily="34" charset="0"/>
              </a:rPr>
              <a:t>: </a:t>
            </a:r>
          </a:p>
          <a:p>
            <a:pPr defTabSz="912813">
              <a:spcBef>
                <a:spcPts val="600"/>
              </a:spcBef>
              <a:buFontTx/>
              <a:buNone/>
              <a:defRPr/>
            </a:pPr>
            <a:r>
              <a:rPr lang="en-US" sz="2200" dirty="0">
                <a:solidFill>
                  <a:schemeClr val="bg1"/>
                </a:solidFill>
                <a:latin typeface="Arial Narrow" pitchFamily="34" charset="0"/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Arial Narrow" pitchFamily="34" charset="0"/>
              </a:rPr>
              <a:t>Building construction industry granulates and decorative stone, barite, dolomite, </a:t>
            </a:r>
            <a:r>
              <a:rPr lang="en-US" sz="2000" dirty="0" err="1">
                <a:solidFill>
                  <a:schemeClr val="bg1"/>
                </a:solidFill>
                <a:latin typeface="Arial Narrow" pitchFamily="34" charset="0"/>
              </a:rPr>
              <a:t>kaoline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, common clay, feldspars, white bauxite, zeolites, bentonite, cement marl, ceramic and refractory clay, natural mineral pigments, expanding clay, limestone, gypsum, diatomite, petrurgical rocks, magnesite, siliceous rocks /quartz sand, quartzite, opal, fluorite) </a:t>
            </a:r>
          </a:p>
          <a:p>
            <a:pPr defTabSz="912813">
              <a:spcBef>
                <a:spcPts val="1800"/>
              </a:spcBef>
              <a:buFontTx/>
              <a:buNone/>
              <a:defRPr/>
            </a:pPr>
            <a:r>
              <a:rPr lang="en-US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2. Industrial minerals whose </a:t>
            </a:r>
            <a:r>
              <a:rPr lang="sr-Latn-CS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resources </a:t>
            </a:r>
            <a:r>
              <a:rPr lang="en-US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and quality are </a:t>
            </a:r>
            <a:r>
              <a:rPr lang="sr-Latn-CS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partly </a:t>
            </a:r>
            <a:r>
              <a:rPr lang="en-US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determined, but which were not exploited in the past: </a:t>
            </a:r>
          </a:p>
          <a:p>
            <a:pPr defTabSz="912813">
              <a:spcBef>
                <a:spcPts val="600"/>
              </a:spcBef>
              <a:buFontTx/>
              <a:buNone/>
              <a:defRPr/>
            </a:pPr>
            <a:r>
              <a:rPr lang="en-US" sz="20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	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Boron and lithium minerals</a:t>
            </a:r>
          </a:p>
          <a:p>
            <a:pPr defTabSz="912813">
              <a:spcBef>
                <a:spcPts val="1800"/>
              </a:spcBef>
              <a:buFontTx/>
              <a:buNone/>
              <a:defRPr/>
            </a:pPr>
            <a:r>
              <a:rPr lang="en-US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3. Industrial minerals and rocks with conditionally economic reserves:</a:t>
            </a:r>
          </a:p>
          <a:p>
            <a:pPr defTabSz="912813">
              <a:spcBef>
                <a:spcPts val="600"/>
              </a:spcBef>
              <a:buFontTx/>
              <a:buNone/>
              <a:defRPr/>
            </a:pPr>
            <a:r>
              <a:rPr lang="en-US" sz="20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	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Phosphates, wollastonite, alunite, alumosilicates, vermiculite, garnets, pyrophylite, and </a:t>
            </a:r>
          </a:p>
          <a:p>
            <a:pPr defTabSz="912813">
              <a:spcBef>
                <a:spcPts val="1800"/>
              </a:spcBef>
              <a:buFontTx/>
              <a:buNone/>
              <a:defRPr/>
            </a:pPr>
            <a:r>
              <a:rPr lang="en-US" sz="2400">
                <a:solidFill>
                  <a:srgbClr val="FFFF66"/>
                </a:solidFill>
                <a:latin typeface="Impact" pitchFamily="34" charset="0"/>
                <a:ea typeface="+mj-ea"/>
                <a:cs typeface="+mj-cs"/>
              </a:rPr>
              <a:t>4. Minerals likely to be found in Serbia - 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Salt and mica.</a:t>
            </a:r>
          </a:p>
        </p:txBody>
      </p:sp>
      <p:sp>
        <p:nvSpPr>
          <p:cNvPr id="5" name="Pravougaonik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>
                <a:solidFill>
                  <a:schemeClr val="accent6">
                    <a:lumMod val="60000"/>
                    <a:lumOff val="40000"/>
                  </a:schemeClr>
                </a:solidFill>
              </a:rPr>
              <a:t>Geological Survey of Serbia</a:t>
            </a:r>
            <a:endParaRPr lang="sr-Latn-CS" sz="16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4800" y="396240"/>
          <a:ext cx="4267199" cy="6156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5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4505">
                <a:tc>
                  <a:txBody>
                    <a:bodyPr/>
                    <a:lstStyle/>
                    <a:p>
                      <a:pPr algn="ctr"/>
                      <a:r>
                        <a:rPr lang="sr-Latn-CS" sz="1600">
                          <a:latin typeface="Arial Narrow" pitchFamily="34" charset="0"/>
                        </a:rPr>
                        <a:t>Industrial min</a:t>
                      </a:r>
                      <a:r>
                        <a:rPr lang="en-US" sz="1600">
                          <a:latin typeface="Arial Narrow" pitchFamily="34" charset="0"/>
                        </a:rPr>
                        <a:t>erals</a:t>
                      </a:r>
                      <a:r>
                        <a:rPr lang="sr-Latn-CS" sz="1600">
                          <a:latin typeface="Arial Narrow" pitchFamily="34" charset="0"/>
                        </a:rPr>
                        <a:t> and rocks</a:t>
                      </a:r>
                      <a:endParaRPr lang="en-US" sz="160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600">
                          <a:latin typeface="Arial Narrow" pitchFamily="34" charset="0"/>
                        </a:rPr>
                        <a:t>Measured</a:t>
                      </a:r>
                      <a:r>
                        <a:rPr lang="en-US" sz="1600">
                          <a:latin typeface="Arial Narrow" pitchFamily="34" charset="0"/>
                        </a:rPr>
                        <a:t> </a:t>
                      </a:r>
                      <a:r>
                        <a:rPr lang="sr-Latn-CS" sz="1600">
                          <a:latin typeface="Arial Narrow" pitchFamily="34" charset="0"/>
                        </a:rPr>
                        <a:t>+</a:t>
                      </a:r>
                      <a:endParaRPr lang="en-US" sz="160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sr-Latn-CS" sz="1600">
                          <a:latin typeface="Arial Narrow" pitchFamily="34" charset="0"/>
                        </a:rPr>
                        <a:t>Indicated</a:t>
                      </a:r>
                      <a:r>
                        <a:rPr lang="en-US" sz="1600">
                          <a:latin typeface="Arial Narrow" pitchFamily="34" charset="0"/>
                        </a:rPr>
                        <a:t>, Mt</a:t>
                      </a:r>
                      <a:endParaRPr lang="en-US" sz="160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600">
                          <a:latin typeface="Arial Narrow" pitchFamily="34" charset="0"/>
                        </a:rPr>
                        <a:t>Inferred</a:t>
                      </a:r>
                      <a:r>
                        <a:rPr lang="en-US" sz="1600">
                          <a:latin typeface="Arial Narrow" pitchFamily="34" charset="0"/>
                        </a:rPr>
                        <a:t>, Mt</a:t>
                      </a:r>
                      <a:endParaRPr lang="en-US" sz="160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sr-Latn-CS" sz="1600" b="1">
                          <a:latin typeface="Arial Narrow" pitchFamily="34" charset="0"/>
                        </a:rPr>
                        <a:t>Ceramic</a:t>
                      </a:r>
                      <a:r>
                        <a:rPr lang="sr-Latn-CS" sz="1600" b="1" baseline="0">
                          <a:latin typeface="Arial Narrow" pitchFamily="34" charset="0"/>
                        </a:rPr>
                        <a:t> clay</a:t>
                      </a:r>
                      <a:endParaRPr lang="en-US" sz="1600" b="1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18.20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sr-Latn-CS" sz="1600" b="1">
                          <a:latin typeface="Arial Narrow" pitchFamily="34" charset="0"/>
                        </a:rPr>
                        <a:t>Refractory</a:t>
                      </a:r>
                      <a:r>
                        <a:rPr lang="sr-Latn-CS" sz="1600" b="1" baseline="0">
                          <a:latin typeface="Arial Narrow" pitchFamily="34" charset="0"/>
                        </a:rPr>
                        <a:t> clay</a:t>
                      </a:r>
                      <a:endParaRPr lang="en-US" sz="1600" b="1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5.25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Flint-clay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1.72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5.5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Bentonite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2.56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10.5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en-US" sz="1600" b="1" kern="1200">
                          <a:solidFill>
                            <a:schemeClr val="dk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Building industry granulates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230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Graphite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Marble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60717">
                <a:tc>
                  <a:txBody>
                    <a:bodyPr/>
                    <a:lstStyle/>
                    <a:p>
                      <a:r>
                        <a:rPr lang="sr-Latn-CS" sz="1400" b="1">
                          <a:latin typeface="Arial Narrow" pitchFamily="34" charset="0"/>
                        </a:rPr>
                        <a:t>Quart</a:t>
                      </a:r>
                      <a:r>
                        <a:rPr lang="en-US" sz="1400" b="1">
                          <a:latin typeface="Arial Narrow" pitchFamily="34" charset="0"/>
                        </a:rPr>
                        <a:t>z</a:t>
                      </a:r>
                      <a:r>
                        <a:rPr lang="en-US" sz="1400" b="1" baseline="0">
                          <a:latin typeface="Arial Narrow" pitchFamily="34" charset="0"/>
                        </a:rPr>
                        <a:t> – veins</a:t>
                      </a:r>
                    </a:p>
                    <a:p>
                      <a:r>
                        <a:rPr lang="en-US" sz="1400" b="1" baseline="0">
                          <a:latin typeface="Arial Narrow" pitchFamily="34" charset="0"/>
                        </a:rPr>
                        <a:t>Q– pegmatites</a:t>
                      </a:r>
                    </a:p>
                    <a:p>
                      <a:r>
                        <a:rPr lang="en-US" sz="1400" b="1" baseline="0">
                          <a:latin typeface="Arial Narrow" pitchFamily="34" charset="0"/>
                        </a:rPr>
                        <a:t>Q – alluvial</a:t>
                      </a:r>
                      <a:endParaRPr lang="en-US" sz="1400" b="1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Arial Narrow" pitchFamily="34" charset="0"/>
                        </a:rPr>
                        <a:t>0.48 </a:t>
                      </a:r>
                    </a:p>
                    <a:p>
                      <a:pPr algn="r"/>
                      <a:endParaRPr lang="en-US" sz="1400" b="1">
                        <a:latin typeface="Arial Narrow" pitchFamily="34" charset="0"/>
                      </a:endParaRPr>
                    </a:p>
                    <a:p>
                      <a:pPr algn="r"/>
                      <a:r>
                        <a:rPr lang="en-US" sz="1400" b="1">
                          <a:latin typeface="Arial Narrow" pitchFamily="34" charset="0"/>
                        </a:rPr>
                        <a:t>0.034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latin typeface="Arial Narrow" pitchFamily="34" charset="0"/>
                        </a:rPr>
                        <a:t>0.5 </a:t>
                      </a:r>
                    </a:p>
                    <a:p>
                      <a:pPr algn="r"/>
                      <a:r>
                        <a:rPr lang="en-US" sz="1400" b="1">
                          <a:latin typeface="Arial Narrow" pitchFamily="34" charset="0"/>
                        </a:rPr>
                        <a:t>0.23</a:t>
                      </a:r>
                    </a:p>
                    <a:p>
                      <a:pPr algn="r"/>
                      <a:r>
                        <a:rPr lang="en-US" sz="1400" b="1">
                          <a:latin typeface="Arial Narrow" pitchFamily="34" charset="0"/>
                        </a:rPr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Barite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0.246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0.16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Borates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124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Asbestos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2.15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latin typeface="Arial Narrow" pitchFamily="34" charset="0"/>
                        </a:rPr>
                        <a:t>Gypsum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0.0285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574505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K-feldspar</a:t>
                      </a:r>
                    </a:p>
                    <a:p>
                      <a:r>
                        <a:rPr lang="en-US" sz="1600" b="1">
                          <a:latin typeface="Arial Narrow" pitchFamily="34" charset="0"/>
                        </a:rPr>
                        <a:t>Na-K-feldspar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3.125</a:t>
                      </a:r>
                    </a:p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7.5</a:t>
                      </a:r>
                    </a:p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5.85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32608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Fluorspar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876800" y="381000"/>
          <a:ext cx="4038599" cy="6131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25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CS" sz="1600">
                          <a:latin typeface="Arial Narrow" pitchFamily="34" charset="0"/>
                        </a:rPr>
                        <a:t>Industrial min</a:t>
                      </a:r>
                      <a:r>
                        <a:rPr lang="en-US" sz="1600">
                          <a:latin typeface="Arial Narrow" pitchFamily="34" charset="0"/>
                        </a:rPr>
                        <a:t>erals</a:t>
                      </a:r>
                      <a:r>
                        <a:rPr lang="sr-Latn-CS" sz="1600">
                          <a:latin typeface="Arial Narrow" pitchFamily="34" charset="0"/>
                        </a:rPr>
                        <a:t> and rocks</a:t>
                      </a:r>
                      <a:endParaRPr lang="en-US" sz="160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600">
                          <a:latin typeface="Arial Narrow" pitchFamily="34" charset="0"/>
                        </a:rPr>
                        <a:t>Measured</a:t>
                      </a:r>
                      <a:r>
                        <a:rPr lang="en-US" sz="1600">
                          <a:latin typeface="Arial Narrow" pitchFamily="34" charset="0"/>
                        </a:rPr>
                        <a:t> </a:t>
                      </a:r>
                      <a:r>
                        <a:rPr lang="sr-Latn-CS" sz="1600">
                          <a:latin typeface="Arial Narrow" pitchFamily="34" charset="0"/>
                        </a:rPr>
                        <a:t>+</a:t>
                      </a:r>
                      <a:endParaRPr lang="en-US" sz="160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sr-Latn-CS" sz="1600">
                          <a:latin typeface="Arial Narrow" pitchFamily="34" charset="0"/>
                        </a:rPr>
                        <a:t>Indicated</a:t>
                      </a:r>
                      <a:r>
                        <a:rPr lang="en-US" sz="1600">
                          <a:latin typeface="Arial Narrow" pitchFamily="34" charset="0"/>
                        </a:rPr>
                        <a:t>, Mt</a:t>
                      </a:r>
                      <a:endParaRPr lang="en-US" sz="160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CS" sz="1600">
                          <a:latin typeface="Arial Narrow" pitchFamily="34" charset="0"/>
                        </a:rPr>
                        <a:t>Inferred</a:t>
                      </a:r>
                      <a:r>
                        <a:rPr lang="en-US" sz="1600">
                          <a:latin typeface="Arial Narrow" pitchFamily="34" charset="0"/>
                        </a:rPr>
                        <a:t>, Mt</a:t>
                      </a:r>
                      <a:endParaRPr lang="en-US" sz="160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Mica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Phosphates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85.85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158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Zeolites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2.65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Dunite (petrolurgy)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8.13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Gravel+sand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75 Mm</a:t>
                      </a:r>
                      <a:r>
                        <a:rPr lang="en-US" sz="1600" b="1" baseline="30000">
                          <a:latin typeface="Arial Narrow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1">
                        <a:latin typeface="Arial Narrow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Diatomites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>
                          <a:latin typeface="Arial Narrow" pitchFamily="34" charset="0"/>
                        </a:rPr>
                        <a:t>0.62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Alunite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>
                          <a:latin typeface="Arial Narrow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Andalusite </a:t>
                      </a:r>
                    </a:p>
                    <a:p>
                      <a:r>
                        <a:rPr lang="en-US" sz="1600" b="1">
                          <a:latin typeface="Arial Narrow" pitchFamily="34" charset="0"/>
                        </a:rPr>
                        <a:t>distene</a:t>
                      </a:r>
                      <a:r>
                        <a:rPr lang="en-US" sz="1600" b="1" baseline="0">
                          <a:latin typeface="Arial Narrow" pitchFamily="34" charset="0"/>
                        </a:rPr>
                        <a:t> </a:t>
                      </a:r>
                    </a:p>
                    <a:p>
                      <a:r>
                        <a:rPr lang="en-US" sz="1600" b="1" baseline="0">
                          <a:latin typeface="Arial Narrow" pitchFamily="34" charset="0"/>
                        </a:rPr>
                        <a:t>silimanite</a:t>
                      </a:r>
                      <a:endParaRPr lang="en-US" sz="1600" b="1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>
                          <a:latin typeface="Arial Narrow" pitchFamily="34" charset="0"/>
                        </a:rPr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distene 0.2</a:t>
                      </a:r>
                    </a:p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andal. 0.11</a:t>
                      </a:r>
                    </a:p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silim.</a:t>
                      </a:r>
                      <a:r>
                        <a:rPr lang="en-US" sz="1600" b="1" baseline="0">
                          <a:latin typeface="Arial Narrow" pitchFamily="34" charset="0"/>
                        </a:rPr>
                        <a:t> </a:t>
                      </a:r>
                      <a:r>
                        <a:rPr lang="en-US" sz="1600" b="1">
                          <a:latin typeface="Arial Narrow" pitchFamily="34" charset="0"/>
                        </a:rPr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Sepiolite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>
                          <a:latin typeface="Arial Narrow" pitchFamily="34" charset="0"/>
                        </a:rPr>
                        <a:t>0.0067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Alamandine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>
                          <a:latin typeface="Arial Narrow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Talc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>
                          <a:latin typeface="Arial Narrow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Vermiculite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>
                          <a:latin typeface="Arial Narrow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Wolastonite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>
                          <a:latin typeface="Arial Narrow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1.28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Pigments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>
                          <a:latin typeface="Arial Narrow" pitchFamily="34" charset="0"/>
                        </a:rPr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Arial Narrow" pitchFamily="34" charset="0"/>
                        </a:rPr>
                        <a:t>Gem stones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b="1" baseline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>
                          <a:latin typeface="Arial Narrow" pitchFamily="34" charset="0"/>
                        </a:rPr>
                        <a:t>0.485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Pravougaonik 4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43 EuroGeoSurveys General Meeting (EGS)</a:t>
            </a:r>
            <a:r>
              <a:rPr lang="sr-Latn-RS" sz="1400">
                <a:solidFill>
                  <a:schemeClr val="bg1"/>
                </a:solidFill>
              </a:rPr>
              <a:t> - </a:t>
            </a:r>
            <a:r>
              <a:rPr lang="en-US" sz="1400">
                <a:solidFill>
                  <a:schemeClr val="bg1"/>
                </a:solidFill>
              </a:rPr>
              <a:t>43 Directors Workshop – Mineral Resources Potential</a:t>
            </a:r>
            <a:endParaRPr lang="sr-Latn-CS" sz="1400">
              <a:solidFill>
                <a:schemeClr val="bg1"/>
              </a:solidFill>
            </a:endParaRPr>
          </a:p>
        </p:txBody>
      </p:sp>
      <p:sp>
        <p:nvSpPr>
          <p:cNvPr id="7" name="Pravougaonik 6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bg1"/>
                </a:solidFill>
              </a:rPr>
              <a:t>Geological Survey of Serbia</a:t>
            </a:r>
            <a:endParaRPr lang="sr-Latn-C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099" y="1143000"/>
            <a:ext cx="369150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295400"/>
            <a:ext cx="3581400" cy="5110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924800" cy="457200"/>
          </a:xfrm>
          <a:noFill/>
        </p:spPr>
        <p:txBody>
          <a:bodyPr/>
          <a:lstStyle/>
          <a:p>
            <a:pPr defTabSz="912813" eaLnBrk="1" hangingPunct="1"/>
            <a:r>
              <a:rPr lang="en-US" sz="2800">
                <a:solidFill>
                  <a:srgbClr val="00B050"/>
                </a:solidFill>
                <a:latin typeface="Impact" pitchFamily="34" charset="0"/>
              </a:rPr>
              <a:t>Fossil fuel resources of Serbia</a:t>
            </a:r>
            <a:endParaRPr lang="sr-Latn-CS" sz="2800">
              <a:solidFill>
                <a:srgbClr val="00B050"/>
              </a:solidFill>
              <a:latin typeface="Impact" pitchFamily="34" charset="0"/>
            </a:endParaRPr>
          </a:p>
        </p:txBody>
      </p:sp>
      <p:sp>
        <p:nvSpPr>
          <p:cNvPr id="73733" name="Text Box 6"/>
          <p:cNvSpPr txBox="1">
            <a:spLocks noChangeArrowheads="1"/>
          </p:cNvSpPr>
          <p:nvPr/>
        </p:nvSpPr>
        <p:spPr bwMode="auto">
          <a:xfrm>
            <a:off x="5181600" y="609600"/>
            <a:ext cx="2590800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 defTabSz="912813">
              <a:lnSpc>
                <a:spcPct val="90000"/>
              </a:lnSpc>
              <a:spcBef>
                <a:spcPct val="50000"/>
              </a:spcBef>
              <a:buFontTx/>
              <a:buBlip>
                <a:blip r:embed="rId5"/>
              </a:buBlip>
            </a:pPr>
            <a:r>
              <a:rPr lang="en-US" sz="1800" b="1">
                <a:solidFill>
                  <a:srgbClr val="00B050"/>
                </a:solidFill>
              </a:rPr>
              <a:t>COAL</a:t>
            </a:r>
          </a:p>
          <a:p>
            <a:pPr marL="341313" indent="-341313" defTabSz="912813">
              <a:lnSpc>
                <a:spcPct val="90000"/>
              </a:lnSpc>
              <a:buFontTx/>
              <a:buBlip>
                <a:blip r:embed="rId5"/>
              </a:buBlip>
            </a:pPr>
            <a:r>
              <a:rPr lang="en-US" sz="1800" b="1">
                <a:solidFill>
                  <a:srgbClr val="00B050"/>
                </a:solidFill>
              </a:rPr>
              <a:t>OIL and GAS</a:t>
            </a:r>
          </a:p>
          <a:p>
            <a:pPr marL="341313" indent="-341313" defTabSz="912813">
              <a:lnSpc>
                <a:spcPct val="90000"/>
              </a:lnSpc>
              <a:buFontTx/>
              <a:buBlip>
                <a:blip r:embed="rId5"/>
              </a:buBlip>
            </a:pPr>
            <a:r>
              <a:rPr lang="en-US" sz="1800" b="1">
                <a:solidFill>
                  <a:srgbClr val="00B050"/>
                </a:solidFill>
              </a:rPr>
              <a:t>OIL SHALE</a:t>
            </a:r>
            <a:endParaRPr lang="sr-Latn-CS" sz="1800" b="1">
              <a:solidFill>
                <a:srgbClr val="00B050"/>
              </a:solidFill>
            </a:endParaRPr>
          </a:p>
        </p:txBody>
      </p:sp>
      <p:sp>
        <p:nvSpPr>
          <p:cNvPr id="6" name="Pravougaonik 5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43 EuroGeoSurveys General Meeting (EGS)</a:t>
            </a:r>
            <a:r>
              <a:rPr lang="sr-Latn-RS" sz="1400">
                <a:solidFill>
                  <a:schemeClr val="bg1"/>
                </a:solidFill>
              </a:rPr>
              <a:t> - </a:t>
            </a:r>
            <a:r>
              <a:rPr lang="en-US" sz="1400">
                <a:solidFill>
                  <a:schemeClr val="bg1"/>
                </a:solidFill>
              </a:rPr>
              <a:t>43 Directors Workshop – Mineral Resources Potential</a:t>
            </a:r>
            <a:endParaRPr lang="sr-Latn-CS" sz="1400">
              <a:solidFill>
                <a:schemeClr val="bg1"/>
              </a:solidFill>
            </a:endParaRPr>
          </a:p>
        </p:txBody>
      </p:sp>
      <p:sp>
        <p:nvSpPr>
          <p:cNvPr id="7" name="Pravougaonik 6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bg1"/>
                </a:solidFill>
              </a:rPr>
              <a:t>Geological Survey of Serbia</a:t>
            </a:r>
            <a:endParaRPr lang="sr-Latn-CS" sz="1400">
              <a:solidFill>
                <a:schemeClr val="bg1"/>
              </a:solidFill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6705600" y="3048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algn="ctr">
              <a:spcBef>
                <a:spcPts val="1200"/>
              </a:spcBef>
            </a:pPr>
            <a:r>
              <a:rPr lang="sr-Latn-RS" sz="1200" b="1" smtClean="0"/>
              <a:t>Kostić, 2007-2011: Mineral </a:t>
            </a:r>
            <a:r>
              <a:rPr lang="sr-Latn-RS" sz="1200" b="1" smtClean="0"/>
              <a:t>resources and potencial p</a:t>
            </a:r>
            <a:r>
              <a:rPr lang="en-US" sz="1200" b="1" smtClean="0"/>
              <a:t>rognos</a:t>
            </a:r>
            <a:r>
              <a:rPr lang="sr-Latn-RS" sz="1200" b="1" smtClean="0"/>
              <a:t>is </a:t>
            </a:r>
            <a:r>
              <a:rPr lang="sr-Latn-RS" sz="1200" b="1" smtClean="0"/>
              <a:t>of </a:t>
            </a:r>
            <a:r>
              <a:rPr lang="sr-Latn-RS" sz="1200" b="1" smtClean="0"/>
              <a:t>fossil fuels </a:t>
            </a:r>
            <a:r>
              <a:rPr lang="sr-Latn-RS" sz="1200" b="1" smtClean="0"/>
              <a:t>in </a:t>
            </a:r>
            <a:r>
              <a:rPr lang="sr-Latn-RS" sz="1200" b="1" smtClean="0"/>
              <a:t>Serbia.  </a:t>
            </a:r>
            <a:endParaRPr lang="sr-Latn-RS" sz="1200" b="1"/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1094AA-82EF-41CA-A256-88920E0E4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066800"/>
            <a:ext cx="7772400" cy="609600"/>
          </a:xfrm>
        </p:spPr>
        <p:txBody>
          <a:bodyPr/>
          <a:lstStyle/>
          <a:p>
            <a:pPr algn="ctr"/>
            <a:r>
              <a:rPr lang="sr-Latn-RS" sz="2400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Studies (2007-2011)</a:t>
            </a:r>
            <a:endParaRPr lang="en-US" sz="2400">
              <a:solidFill>
                <a:schemeClr val="tx2">
                  <a:lumMod val="10000"/>
                  <a:lumOff val="9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B14ED1-49C6-4A11-8C68-E0B221EF4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038" y="1995488"/>
            <a:ext cx="7769225" cy="3109912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arenR"/>
            </a:pPr>
            <a:r>
              <a:rPr lang="sr-Latn-RS" sz="24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Mineral resources and potencial p</a:t>
            </a:r>
            <a:r>
              <a:rPr lang="en-US" sz="24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rognos</a:t>
            </a:r>
            <a:r>
              <a:rPr lang="sr-Latn-RS" sz="24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is of metallic mineral raw materials in Serbia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arenR"/>
            </a:pPr>
            <a:r>
              <a:rPr lang="sr-Latn-RS" sz="24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Mineral resources and potencial p</a:t>
            </a:r>
            <a:r>
              <a:rPr lang="en-US" sz="24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rognos</a:t>
            </a:r>
            <a:r>
              <a:rPr lang="sr-Latn-RS" sz="24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is of non-metallic mineral raw materials in Serbia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arenR"/>
            </a:pPr>
            <a:r>
              <a:rPr lang="sr-Latn-RS" sz="24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Mineral resources and potencial p</a:t>
            </a:r>
            <a:r>
              <a:rPr lang="en-US" sz="24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rognos</a:t>
            </a:r>
            <a:r>
              <a:rPr lang="sr-Latn-RS" sz="2400" b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is of fosil fuels in Serbia</a:t>
            </a:r>
          </a:p>
          <a:p>
            <a:pPr>
              <a:buFont typeface="Wingdings" panose="05000000000000000000" pitchFamily="2" charset="2"/>
              <a:buChar char="§"/>
            </a:pPr>
            <a:endParaRPr lang="sr-Latn-RS" sz="240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sr-Latn-RS" sz="2000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Prepared by</a:t>
            </a:r>
          </a:p>
          <a:p>
            <a:pPr marL="0" indent="0" algn="ctr">
              <a:buNone/>
            </a:pPr>
            <a:r>
              <a:rPr lang="sr-Latn-RS" sz="2000" i="1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Jelenković R., Mijatović P., Jovanović J., Kostić A. et all</a:t>
            </a:r>
          </a:p>
          <a:p>
            <a:pPr marL="0" indent="0" algn="ctr">
              <a:buNone/>
            </a:pPr>
            <a:r>
              <a:rPr lang="sr-Latn-RS" sz="2000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Geological Institute of Srbia (Geological Survey of Serbia)</a:t>
            </a:r>
            <a:br>
              <a:rPr lang="sr-Latn-RS" sz="2000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</a:br>
            <a:r>
              <a:rPr lang="sr-Latn-RS" sz="2000">
                <a:solidFill>
                  <a:schemeClr val="tx2">
                    <a:lumMod val="10000"/>
                    <a:lumOff val="90000"/>
                  </a:schemeClr>
                </a:solidFill>
                <a:latin typeface="Arial Narrow" panose="020B0606020202030204" pitchFamily="34" charset="0"/>
              </a:rPr>
              <a:t>Faculty of Mining and Geology – Belgrade University</a:t>
            </a:r>
            <a:endParaRPr lang="en-US" sz="2000">
              <a:solidFill>
                <a:schemeClr val="tx2">
                  <a:lumMod val="10000"/>
                  <a:lumOff val="9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3006821-DC30-402A-9815-F52DED5C6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9D81B-31E8-4258-8F2E-A9DFA3ACA4AA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5374E95-EDDE-4081-9EC3-1A8467FFE173}"/>
              </a:ext>
            </a:extLst>
          </p:cNvPr>
          <p:cNvSpPr/>
          <p:nvPr/>
        </p:nvSpPr>
        <p:spPr>
          <a:xfrm>
            <a:off x="609600" y="391180"/>
            <a:ext cx="4774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>
                    <a:lumMod val="10000"/>
                    <a:lumOff val="90000"/>
                  </a:schemeClr>
                </a:solidFill>
              </a:rPr>
              <a:t>The presented data are based on</a:t>
            </a:r>
          </a:p>
        </p:txBody>
      </p:sp>
    </p:spTree>
    <p:extLst>
      <p:ext uri="{BB962C8B-B14F-4D97-AF65-F5344CB8AC3E}">
        <p14:creationId xmlns="" xmlns:p14="http://schemas.microsoft.com/office/powerpoint/2010/main" val="500722858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079" descr="ugaljukostolcu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4755" name="Text Box 9"/>
          <p:cNvSpPr txBox="1">
            <a:spLocks noChangeArrowheads="1"/>
          </p:cNvSpPr>
          <p:nvPr/>
        </p:nvSpPr>
        <p:spPr bwMode="auto">
          <a:xfrm>
            <a:off x="4343400" y="3977211"/>
            <a:ext cx="4724400" cy="288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1313" indent="-341313" defTabSz="912813">
              <a:lnSpc>
                <a:spcPct val="90000"/>
              </a:lnSpc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Mineral resources - Main coal basins:</a:t>
            </a:r>
          </a:p>
          <a:p>
            <a:pPr marL="796926" lvl="1" indent="-341313" defTabSz="912813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2000" b="1">
                <a:solidFill>
                  <a:srgbClr val="FFFF00"/>
                </a:solidFill>
              </a:rPr>
              <a:t>Kosovo basin 	6.4 Bt</a:t>
            </a:r>
          </a:p>
          <a:p>
            <a:pPr marL="796926" lvl="1" indent="-341313" defTabSz="91281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>
                <a:solidFill>
                  <a:srgbClr val="FFFF00"/>
                </a:solidFill>
              </a:rPr>
              <a:t>Kolubara basin 	3.3 Bt</a:t>
            </a:r>
          </a:p>
          <a:p>
            <a:pPr marL="796926" lvl="1" indent="-341313" defTabSz="91281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>
                <a:solidFill>
                  <a:srgbClr val="FFFF00"/>
                </a:solidFill>
              </a:rPr>
              <a:t>Kostolac basin 	2.4 Bt</a:t>
            </a:r>
          </a:p>
          <a:p>
            <a:pPr marL="796926" lvl="1" indent="-341313" defTabSz="91281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>
                <a:solidFill>
                  <a:srgbClr val="FFFF00"/>
                </a:solidFill>
              </a:rPr>
              <a:t>Metohija basin 	0.7 Bt</a:t>
            </a:r>
          </a:p>
          <a:p>
            <a:pPr marL="796926" lvl="1" indent="-341313" defTabSz="912813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>
                <a:solidFill>
                  <a:srgbClr val="FFFF00"/>
                </a:solidFill>
              </a:rPr>
              <a:t>Kovin deposit 	0.3 Bt</a:t>
            </a:r>
          </a:p>
          <a:p>
            <a:pPr marL="341313" indent="-341313" defTabSz="912813">
              <a:lnSpc>
                <a:spcPct val="90000"/>
              </a:lnSpc>
            </a:pPr>
            <a:r>
              <a:rPr lang="en-US" sz="2400" b="1">
                <a:solidFill>
                  <a:srgbClr val="FFFF00"/>
                </a:solidFill>
              </a:rPr>
              <a:t>                                  </a:t>
            </a:r>
            <a:endParaRPr lang="sr-Latn-RS" sz="2400" b="1">
              <a:solidFill>
                <a:srgbClr val="FFFF00"/>
              </a:solidFill>
            </a:endParaRPr>
          </a:p>
          <a:p>
            <a:pPr marL="341313" indent="-341313" defTabSz="912813">
              <a:lnSpc>
                <a:spcPct val="90000"/>
              </a:lnSpc>
            </a:pPr>
            <a:r>
              <a:rPr lang="sr-Latn-RS" sz="2400" b="1">
                <a:solidFill>
                  <a:srgbClr val="FFFF00"/>
                </a:solidFill>
              </a:rPr>
              <a:t>				</a:t>
            </a:r>
            <a:r>
              <a:rPr lang="en-US" sz="4000" b="1">
                <a:solidFill>
                  <a:srgbClr val="FFFF00"/>
                </a:solidFill>
              </a:rPr>
              <a:t>13.1 Bt</a:t>
            </a:r>
            <a:endParaRPr lang="sr-Latn-CS" sz="2400" b="1">
              <a:solidFill>
                <a:srgbClr val="FFFF00"/>
              </a:solidFill>
            </a:endParaRPr>
          </a:p>
        </p:txBody>
      </p:sp>
      <p:sp>
        <p:nvSpPr>
          <p:cNvPr id="74756" name="Text Box 11"/>
          <p:cNvSpPr txBox="1">
            <a:spLocks noChangeArrowheads="1"/>
          </p:cNvSpPr>
          <p:nvPr/>
        </p:nvSpPr>
        <p:spPr bwMode="auto">
          <a:xfrm>
            <a:off x="5867400" y="381000"/>
            <a:ext cx="2895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 algn="ctr" defTabSz="912813">
              <a:lnSpc>
                <a:spcPct val="9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5">
                    <a:lumMod val="10000"/>
                  </a:schemeClr>
                </a:solidFill>
              </a:rPr>
              <a:t>BROWN COAL IN SERBIA</a:t>
            </a:r>
          </a:p>
          <a:p>
            <a:pPr marL="341313" indent="-341313" algn="ctr" defTabSz="912813">
              <a:lnSpc>
                <a:spcPct val="9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5">
                    <a:lumMod val="10000"/>
                  </a:schemeClr>
                </a:solidFill>
              </a:rPr>
              <a:t>Annual production: </a:t>
            </a:r>
            <a:r>
              <a:rPr lang="sr-Latn-RS" sz="2000" b="1">
                <a:solidFill>
                  <a:schemeClr val="accent5">
                    <a:lumMod val="10000"/>
                  </a:schemeClr>
                </a:solidFill>
              </a:rPr>
              <a:t>45</a:t>
            </a:r>
            <a:r>
              <a:rPr lang="en-US" sz="2000" b="1">
                <a:solidFill>
                  <a:schemeClr val="accent5">
                    <a:lumMod val="10000"/>
                  </a:schemeClr>
                </a:solidFill>
              </a:rPr>
              <a:t> Mt </a:t>
            </a:r>
          </a:p>
          <a:p>
            <a:pPr marL="341313" indent="-341313" algn="ctr" defTabSz="912813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5">
                    <a:lumMod val="10000"/>
                  </a:schemeClr>
                </a:solidFill>
              </a:rPr>
              <a:t>(</a:t>
            </a:r>
            <a:r>
              <a:rPr lang="en-US" sz="1800" b="1" i="1">
                <a:solidFill>
                  <a:schemeClr val="accent5">
                    <a:lumMod val="10000"/>
                  </a:schemeClr>
                </a:solidFill>
              </a:rPr>
              <a:t>exl. Kosovo basin</a:t>
            </a:r>
            <a:r>
              <a:rPr lang="en-US" sz="1800" b="1">
                <a:solidFill>
                  <a:schemeClr val="accent5">
                    <a:lumMod val="10000"/>
                  </a:schemeClr>
                </a:solidFill>
              </a:rPr>
              <a:t>)</a:t>
            </a:r>
            <a:endParaRPr lang="sr-Latn-CS" sz="1800" b="1">
              <a:solidFill>
                <a:schemeClr val="accent5">
                  <a:lumMod val="10000"/>
                </a:schemeClr>
              </a:solidFill>
            </a:endParaRPr>
          </a:p>
        </p:txBody>
      </p:sp>
      <p:graphicFrame>
        <p:nvGraphicFramePr>
          <p:cNvPr id="50177" name="Object 8"/>
          <p:cNvGraphicFramePr>
            <a:graphicFrameLocks noChangeAspect="1"/>
          </p:cNvGraphicFramePr>
          <p:nvPr/>
        </p:nvGraphicFramePr>
        <p:xfrm>
          <a:off x="0" y="533400"/>
          <a:ext cx="6187440" cy="4419600"/>
        </p:xfrm>
        <a:graphic>
          <a:graphicData uri="http://schemas.openxmlformats.org/presentationml/2006/ole">
            <p:oleObj spid="_x0000_s95248" name="Chart" r:id="rId5" imgW="6562872" imgH="4333850" progId="">
              <p:embed/>
            </p:oleObj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2400" y="304800"/>
            <a:ext cx="129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1313" marR="0" lvl="0" indent="-341313" algn="l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Impact" pitchFamily="34" charset="0"/>
                <a:ea typeface="+mn-ea"/>
                <a:cs typeface="+mn-cs"/>
              </a:rPr>
              <a:t> Coal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1295400" y="381000"/>
            <a:ext cx="73914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1313" marR="0" lvl="0" indent="-341313" algn="l" defTabSz="91281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sr-Latn-C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13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bituminous coal basins</a:t>
            </a:r>
            <a:r>
              <a:rPr kumimoji="0" lang="sr-Latn-C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</a:t>
            </a:r>
            <a:r>
              <a:rPr kumimoji="0" lang="sr-Latn-C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2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 exploitation)</a:t>
            </a:r>
            <a:endParaRPr kumimoji="0" lang="sr-Latn-CS" sz="1600" b="1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1313" marR="0" lvl="0" indent="-341313" algn="l" defTabSz="912813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sr-Latn-C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33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brown coal basins</a:t>
            </a:r>
            <a:r>
              <a:rPr kumimoji="0" lang="sr-Latn-C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</a:t>
            </a:r>
            <a:r>
              <a:rPr kumimoji="0" lang="sr-Latn-C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11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5">
                    <a:lumMod val="10000"/>
                  </a:schemeClr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in exploitation)</a:t>
            </a: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schemeClr val="accent5">
                  <a:lumMod val="10000"/>
                </a:schemeClr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9" name="Picture 2" descr="http://geoliss.mre.gov.rs/images/GeolISS100px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867400"/>
            <a:ext cx="1466648" cy="572909"/>
          </a:xfrm>
          <a:prstGeom prst="rect">
            <a:avLst/>
          </a:prstGeom>
          <a:noFill/>
        </p:spPr>
      </p:pic>
      <p:sp>
        <p:nvSpPr>
          <p:cNvPr id="10" name="Pravougaonik 9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90000"/>
                    <a:lumOff val="1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90000"/>
                    <a:lumOff val="1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90000"/>
                    <a:lumOff val="1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Pravougaonik 10"/>
          <p:cNvSpPr/>
          <p:nvPr/>
        </p:nvSpPr>
        <p:spPr>
          <a:xfrm>
            <a:off x="0" y="6519446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bg1"/>
                </a:solidFill>
              </a:rPr>
              <a:t>Geological Survey of Serbia</a:t>
            </a:r>
            <a:endParaRPr lang="sr-Latn-C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77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578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82" name="Picture 2" descr="Rade-C-9"/>
          <p:cNvPicPr>
            <a:picLocks noChangeAspect="1" noChangeArrowheads="1"/>
          </p:cNvPicPr>
          <p:nvPr/>
        </p:nvPicPr>
        <p:blipFill>
          <a:blip r:embed="rId3" cstate="print"/>
          <a:srcRect l="847" t="1140" r="847" b="1954"/>
          <a:stretch>
            <a:fillRect/>
          </a:stretch>
        </p:blipFill>
        <p:spPr bwMode="auto">
          <a:xfrm>
            <a:off x="228600" y="152400"/>
            <a:ext cx="8839200" cy="647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4724400" y="533400"/>
            <a:ext cx="441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algn="ctr" defTabSz="912813">
              <a:spcBef>
                <a:spcPct val="20000"/>
              </a:spcBef>
              <a:defRPr/>
            </a:pPr>
            <a:r>
              <a:rPr lang="en-US" sz="2000" b="1" kern="0">
                <a:solidFill>
                  <a:srgbClr val="4C0000"/>
                </a:solidFill>
                <a:cs typeface="+mn-cs"/>
              </a:rPr>
              <a:t>Productive region: </a:t>
            </a:r>
            <a:endParaRPr lang="sr-Latn-RS" sz="2000" b="1" kern="0">
              <a:solidFill>
                <a:srgbClr val="4C0000"/>
              </a:solidFill>
              <a:cs typeface="+mn-cs"/>
            </a:endParaRPr>
          </a:p>
          <a:p>
            <a:pPr marL="341313" indent="-341313" algn="ctr" defTabSz="912813">
              <a:spcBef>
                <a:spcPct val="20000"/>
              </a:spcBef>
              <a:defRPr/>
            </a:pPr>
            <a:r>
              <a:rPr lang="en-US" sz="2000" b="1" kern="0">
                <a:solidFill>
                  <a:srgbClr val="4C0000"/>
                </a:solidFill>
                <a:cs typeface="+mn-cs"/>
              </a:rPr>
              <a:t>Pannonian basin – </a:t>
            </a:r>
            <a:r>
              <a:rPr lang="en-US" sz="2000" b="1" i="1" kern="0">
                <a:solidFill>
                  <a:srgbClr val="4C0000"/>
                </a:solidFill>
                <a:cs typeface="+mn-cs"/>
              </a:rPr>
              <a:t>Banat depression</a:t>
            </a:r>
          </a:p>
          <a:p>
            <a:pPr marL="341313" indent="-341313" algn="ctr" defTabSz="912813">
              <a:spcBef>
                <a:spcPct val="20000"/>
              </a:spcBef>
              <a:defRPr/>
            </a:pPr>
            <a:endParaRPr lang="sr-Latn-RS" sz="1100" b="1" kern="0">
              <a:solidFill>
                <a:srgbClr val="4C0000"/>
              </a:solidFill>
              <a:cs typeface="+mn-cs"/>
            </a:endParaRPr>
          </a:p>
          <a:p>
            <a:pPr marL="341313" indent="-341313" algn="ctr" defTabSz="912813">
              <a:spcBef>
                <a:spcPct val="20000"/>
              </a:spcBef>
              <a:defRPr/>
            </a:pPr>
            <a:r>
              <a:rPr lang="sr-Latn-RS" sz="2000" b="1" kern="0">
                <a:solidFill>
                  <a:srgbClr val="4C0000"/>
                </a:solidFill>
                <a:cs typeface="+mn-cs"/>
              </a:rPr>
              <a:t>90 </a:t>
            </a:r>
            <a:r>
              <a:rPr lang="en-US" sz="2000" b="1" kern="0">
                <a:solidFill>
                  <a:srgbClr val="4C0000"/>
                </a:solidFill>
                <a:cs typeface="+mn-cs"/>
              </a:rPr>
              <a:t>Oil and gas fields </a:t>
            </a:r>
          </a:p>
          <a:p>
            <a:pPr marL="341313" indent="-341313" algn="ctr" defTabSz="912813">
              <a:spcBef>
                <a:spcPct val="20000"/>
              </a:spcBef>
              <a:defRPr/>
            </a:pPr>
            <a:endParaRPr lang="sr-Latn-RS" sz="1100" kern="0">
              <a:solidFill>
                <a:srgbClr val="4C0000"/>
              </a:solidFill>
              <a:cs typeface="Arial" charset="0"/>
            </a:endParaRPr>
          </a:p>
          <a:p>
            <a:pPr marL="341313" indent="-341313" algn="ctr" defTabSz="912813">
              <a:spcBef>
                <a:spcPct val="20000"/>
              </a:spcBef>
              <a:defRPr/>
            </a:pPr>
            <a:r>
              <a:rPr lang="en-US" sz="1800" kern="0">
                <a:solidFill>
                  <a:srgbClr val="4C0000"/>
                </a:solidFill>
                <a:cs typeface="Arial" charset="0"/>
              </a:rPr>
              <a:t>Velebit, Kikinda, Mokrin, Kikinda-varo</a:t>
            </a:r>
            <a:r>
              <a:rPr lang="en-US" sz="1800" kern="0">
                <a:solidFill>
                  <a:srgbClr val="4C0000"/>
                </a:solidFill>
                <a:cs typeface="+mn-cs"/>
              </a:rPr>
              <a:t>š</a:t>
            </a:r>
            <a:r>
              <a:rPr lang="en-US" sz="1800" kern="0">
                <a:solidFill>
                  <a:srgbClr val="4C0000"/>
                </a:solidFill>
                <a:cs typeface="Arial" charset="0"/>
              </a:rPr>
              <a:t>, Elemir, Turija sever</a:t>
            </a:r>
            <a:r>
              <a:rPr lang="sr-Latn-RS" sz="1800" kern="0">
                <a:solidFill>
                  <a:srgbClr val="4C0000"/>
                </a:solidFill>
                <a:cs typeface="+mn-cs"/>
              </a:rPr>
              <a:t>,...</a:t>
            </a:r>
            <a:r>
              <a:rPr lang="en-US" sz="1800" kern="0">
                <a:solidFill>
                  <a:srgbClr val="4C0000"/>
                </a:solidFill>
                <a:cs typeface="Arial" charset="0"/>
              </a:rPr>
              <a:t> </a:t>
            </a: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28600" y="5715000"/>
            <a:ext cx="7620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defTabSz="912813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2000" b="1" kern="0">
                <a:solidFill>
                  <a:srgbClr val="4C0000"/>
                </a:solidFill>
                <a:cs typeface="+mn-cs"/>
              </a:rPr>
              <a:t>Most important discoveries were made over 40 years ago</a:t>
            </a:r>
            <a:r>
              <a:rPr lang="sr-Latn-RS" sz="2000" b="1" kern="0">
                <a:solidFill>
                  <a:srgbClr val="4C0000"/>
                </a:solidFill>
                <a:cs typeface="+mn-cs"/>
              </a:rPr>
              <a:t>.</a:t>
            </a:r>
          </a:p>
          <a:p>
            <a:pPr marL="341313" indent="-341313" defTabSz="912813">
              <a:spcBef>
                <a:spcPct val="20000"/>
              </a:spcBef>
              <a:buFontTx/>
              <a:buBlip>
                <a:blip r:embed="rId4"/>
              </a:buBlip>
              <a:defRPr/>
            </a:pPr>
            <a:r>
              <a:rPr lang="en-US" sz="2000" b="1" kern="0">
                <a:solidFill>
                  <a:srgbClr val="4C0000"/>
                </a:solidFill>
                <a:cs typeface="+mn-cs"/>
              </a:rPr>
              <a:t>More than 30 small</a:t>
            </a:r>
            <a:r>
              <a:rPr lang="en-US" sz="2000" b="1" kern="0">
                <a:solidFill>
                  <a:srgbClr val="4C0000"/>
                </a:solidFill>
                <a:cs typeface="Arial" charset="0"/>
              </a:rPr>
              <a:t> fields, with areas less than 5 km</a:t>
            </a:r>
            <a:r>
              <a:rPr lang="en-US" sz="2000" b="1" kern="0" baseline="30000">
                <a:solidFill>
                  <a:srgbClr val="4C0000"/>
                </a:solidFill>
                <a:cs typeface="Arial" charset="0"/>
              </a:rPr>
              <a:t>2</a:t>
            </a:r>
            <a:r>
              <a:rPr lang="en-US" sz="2000" b="1" kern="0" baseline="30000">
                <a:solidFill>
                  <a:srgbClr val="4C0000"/>
                </a:solidFill>
                <a:cs typeface="+mn-cs"/>
              </a:rPr>
              <a:t> </a:t>
            </a:r>
            <a:r>
              <a:rPr lang="en-US" sz="2000" b="1" kern="0">
                <a:solidFill>
                  <a:srgbClr val="4C0000"/>
                </a:solidFill>
                <a:cs typeface="+mn-cs"/>
              </a:rPr>
              <a:t>. </a:t>
            </a:r>
            <a:endParaRPr lang="en-US" sz="2000" b="1" kern="0">
              <a:solidFill>
                <a:srgbClr val="4C0000"/>
              </a:solidFill>
              <a:cs typeface="Arial" charset="0"/>
            </a:endParaRPr>
          </a:p>
        </p:txBody>
      </p:sp>
      <p:sp>
        <p:nvSpPr>
          <p:cNvPr id="9" name="Pravougaonik 8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43 EuroGeoSurveys General Meeting (EGS)</a:t>
            </a:r>
            <a:r>
              <a:rPr lang="sr-Latn-RS" sz="1400">
                <a:solidFill>
                  <a:schemeClr val="bg1"/>
                </a:solidFill>
              </a:rPr>
              <a:t> - </a:t>
            </a:r>
            <a:r>
              <a:rPr lang="en-US" sz="1400">
                <a:solidFill>
                  <a:schemeClr val="bg1"/>
                </a:solidFill>
              </a:rPr>
              <a:t>43 Directors Workshop – Mineral Resources Potential</a:t>
            </a:r>
            <a:endParaRPr lang="sr-Latn-CS" sz="1400">
              <a:solidFill>
                <a:schemeClr val="bg1"/>
              </a:solidFill>
            </a:endParaRPr>
          </a:p>
        </p:txBody>
      </p:sp>
      <p:sp>
        <p:nvSpPr>
          <p:cNvPr id="10" name="Pravougaonik 9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bg1"/>
                </a:solidFill>
              </a:rPr>
              <a:t>Geological Survey of Serbia</a:t>
            </a:r>
            <a:endParaRPr lang="sr-Latn-CS" sz="1400">
              <a:solidFill>
                <a:schemeClr val="bg1"/>
              </a:solidFill>
            </a:endParaRPr>
          </a:p>
        </p:txBody>
      </p:sp>
      <p:sp>
        <p:nvSpPr>
          <p:cNvPr id="11" name="Pravougaonik 10"/>
          <p:cNvSpPr/>
          <p:nvPr/>
        </p:nvSpPr>
        <p:spPr>
          <a:xfrm>
            <a:off x="6705600" y="41148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algn="ctr">
              <a:spcBef>
                <a:spcPts val="1200"/>
              </a:spcBef>
            </a:pPr>
            <a:r>
              <a:rPr lang="sr-Latn-RS" sz="1200" b="1" smtClean="0"/>
              <a:t>Kostić, 2007-2011: Mineral </a:t>
            </a:r>
            <a:r>
              <a:rPr lang="sr-Latn-RS" sz="1200" b="1" smtClean="0"/>
              <a:t>resources and potencial p</a:t>
            </a:r>
            <a:r>
              <a:rPr lang="en-US" sz="1200" b="1" smtClean="0"/>
              <a:t>rognos</a:t>
            </a:r>
            <a:r>
              <a:rPr lang="sr-Latn-RS" sz="1200" b="1" smtClean="0"/>
              <a:t>is </a:t>
            </a:r>
            <a:r>
              <a:rPr lang="sr-Latn-RS" sz="1200" b="1" smtClean="0"/>
              <a:t>of </a:t>
            </a:r>
            <a:r>
              <a:rPr lang="sr-Latn-RS" sz="1200" b="1" smtClean="0"/>
              <a:t>fossil fuels </a:t>
            </a:r>
            <a:r>
              <a:rPr lang="sr-Latn-RS" sz="1200" b="1" smtClean="0"/>
              <a:t>in </a:t>
            </a:r>
            <a:r>
              <a:rPr lang="sr-Latn-RS" sz="1200" b="1" smtClean="0"/>
              <a:t>Serbia.  </a:t>
            </a:r>
            <a:endParaRPr lang="sr-Latn-RS" sz="1200" b="1"/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905000" cy="609600"/>
          </a:xfrm>
        </p:spPr>
        <p:txBody>
          <a:bodyPr/>
          <a:lstStyle/>
          <a:p>
            <a:pPr algn="ctr" defTabSz="912813" eaLnBrk="1" hangingPunct="1"/>
            <a:r>
              <a:rPr lang="en-US" sz="3200">
                <a:solidFill>
                  <a:srgbClr val="FFCC00"/>
                </a:solidFill>
                <a:latin typeface="Impact" pitchFamily="34" charset="0"/>
              </a:rPr>
              <a:t>Oil shale</a:t>
            </a:r>
            <a:endParaRPr lang="en-GB" sz="3200">
              <a:solidFill>
                <a:srgbClr val="FFCC00"/>
              </a:solidFill>
              <a:latin typeface="Impact" pitchFamily="34" charset="0"/>
            </a:endParaRPr>
          </a:p>
        </p:txBody>
      </p:sp>
      <p:sp>
        <p:nvSpPr>
          <p:cNvPr id="768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4800600" cy="4953000"/>
          </a:xfrm>
        </p:spPr>
        <p:txBody>
          <a:bodyPr/>
          <a:lstStyle/>
          <a:p>
            <a:pPr defTabSz="912813" eaLnBrk="1" hangingPunct="1">
              <a:lnSpc>
                <a:spcPct val="80000"/>
              </a:lnSpc>
              <a:buFontTx/>
              <a:buBlip>
                <a:blip r:embed="rId3"/>
              </a:buBlip>
            </a:pPr>
            <a:endParaRPr lang="en-US" sz="2000" b="1">
              <a:solidFill>
                <a:schemeClr val="bg1"/>
              </a:solidFill>
              <a:latin typeface="Arial Narrow" pitchFamily="34" charset="0"/>
            </a:endParaRPr>
          </a:p>
          <a:p>
            <a:pPr defTabSz="912813" eaLnBrk="1" hangingPunct="1"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Tertiary lacustrine oil shale - </a:t>
            </a:r>
            <a:r>
              <a:rPr lang="en-US" sz="2000" b="1" i="1">
                <a:solidFill>
                  <a:srgbClr val="FDFD25"/>
                </a:solidFill>
                <a:latin typeface="Arial Narrow" pitchFamily="34" charset="0"/>
              </a:rPr>
              <a:t>lamosite</a:t>
            </a:r>
          </a:p>
          <a:p>
            <a:pPr defTabSz="912813" eaLnBrk="1" hangingPunct="1"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Kerogen: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 type 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I</a:t>
            </a:r>
            <a:r>
              <a:rPr lang="en-US" sz="200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and 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II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, mostly </a:t>
            </a:r>
            <a:r>
              <a:rPr lang="en-US" sz="200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&lt;10 %</a:t>
            </a:r>
          </a:p>
          <a:p>
            <a:pPr defTabSz="912813" eaLnBrk="1" hangingPunct="1"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Maturity: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 generally  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&lt;</a:t>
            </a:r>
            <a:r>
              <a:rPr lang="en-US" sz="200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0,45 % Rr</a:t>
            </a: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defTabSz="912813" eaLnBrk="1" hangingPunct="1">
              <a:lnSpc>
                <a:spcPct val="80000"/>
              </a:lnSpc>
              <a:buFontTx/>
              <a:buBlip>
                <a:blip r:embed="rId3"/>
              </a:buBlip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Oil yield </a:t>
            </a:r>
            <a:r>
              <a:rPr lang="en-US" sz="2000" i="1">
                <a:solidFill>
                  <a:schemeClr val="bg1"/>
                </a:solidFill>
                <a:latin typeface="Arial Narrow" pitchFamily="34" charset="0"/>
              </a:rPr>
              <a:t>(Fischer assay)</a:t>
            </a: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:</a:t>
            </a:r>
            <a:r>
              <a:rPr lang="en-US" sz="2000">
                <a:solidFill>
                  <a:schemeClr val="bg1"/>
                </a:solidFill>
                <a:latin typeface="Arial Narrow" pitchFamily="34" charset="0"/>
              </a:rPr>
              <a:t> mostly </a:t>
            </a:r>
            <a:r>
              <a:rPr lang="en-US" sz="2000">
                <a:solidFill>
                  <a:srgbClr val="FFFF00"/>
                </a:solidFill>
                <a:latin typeface="Arial Narrow" pitchFamily="34" charset="0"/>
              </a:rPr>
              <a:t>below 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5 %</a:t>
            </a:r>
          </a:p>
          <a:p>
            <a:pPr defTabSz="912813" eaLnBrk="1" hangingPunct="1">
              <a:lnSpc>
                <a:spcPct val="90000"/>
              </a:lnSpc>
              <a:buFontTx/>
              <a:buBlip>
                <a:blip r:embed="rId3"/>
              </a:buBlip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Estimated resources:  ~ 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5 Bt </a:t>
            </a: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of shale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 </a:t>
            </a: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en-US" sz="2000" b="1">
              <a:solidFill>
                <a:schemeClr val="bg1"/>
              </a:solidFill>
              <a:latin typeface="Arial Narrow" pitchFamily="34" charset="0"/>
            </a:endParaRP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en-US" sz="2000" b="1">
              <a:solidFill>
                <a:schemeClr val="bg1"/>
              </a:solidFill>
              <a:latin typeface="Arial Narrow" pitchFamily="34" charset="0"/>
            </a:endParaRP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sz="2400" b="1">
                <a:solidFill>
                  <a:schemeClr val="bg1"/>
                </a:solidFill>
                <a:latin typeface="Arial Narrow" pitchFamily="34" charset="0"/>
              </a:rPr>
              <a:t>Significant deposit : </a:t>
            </a:r>
            <a:r>
              <a:rPr lang="en-US" sz="2400" b="1" i="1">
                <a:solidFill>
                  <a:srgbClr val="FFFF66"/>
                </a:solidFill>
                <a:latin typeface="Arial Narrow" pitchFamily="34" charset="0"/>
              </a:rPr>
              <a:t>Aleksinac</a:t>
            </a:r>
            <a:endParaRPr lang="en-US" sz="2400" b="1">
              <a:solidFill>
                <a:srgbClr val="FFFF66"/>
              </a:solidFill>
              <a:latin typeface="Arial Narrow" pitchFamily="34" charset="0"/>
            </a:endParaRPr>
          </a:p>
          <a:p>
            <a:pPr defTabSz="912813" eaLnBrk="1" hangingPunct="1">
              <a:lnSpc>
                <a:spcPct val="80000"/>
              </a:lnSpc>
              <a:buFontTx/>
              <a:buNone/>
            </a:pPr>
            <a:endParaRPr lang="en-US" sz="2000" b="1">
              <a:solidFill>
                <a:srgbClr val="FFFF66"/>
              </a:solidFill>
              <a:latin typeface="Arial Narrow" pitchFamily="34" charset="0"/>
            </a:endParaRPr>
          </a:p>
          <a:p>
            <a:pPr defTabSz="912813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Area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 20 km</a:t>
            </a:r>
            <a:r>
              <a:rPr lang="en-US" sz="2000" b="1" baseline="30000">
                <a:solidFill>
                  <a:srgbClr val="FFFF00"/>
                </a:solidFill>
                <a:latin typeface="Arial Narrow" pitchFamily="34" charset="0"/>
              </a:rPr>
              <a:t>2</a:t>
            </a: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, 2 layers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 (20 and 75m)</a:t>
            </a:r>
          </a:p>
          <a:p>
            <a:pPr defTabSz="912813" eaLnBrk="1" hangingPunct="1">
              <a:lnSpc>
                <a:spcPct val="9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20 - 25 % kerogen</a:t>
            </a:r>
          </a:p>
          <a:p>
            <a:pPr defTabSz="912813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Oil yield: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 10 - 12 %</a:t>
            </a:r>
            <a:r>
              <a:rPr lang="en-US" sz="2000" b="1">
                <a:solidFill>
                  <a:srgbClr val="FF9900"/>
                </a:solidFill>
                <a:latin typeface="Arial Narrow" pitchFamily="34" charset="0"/>
              </a:rPr>
              <a:t> </a:t>
            </a:r>
            <a:r>
              <a:rPr lang="en-US" sz="2000" i="1">
                <a:solidFill>
                  <a:schemeClr val="bg1"/>
                </a:solidFill>
                <a:latin typeface="Arial Narrow" pitchFamily="34" charset="0"/>
              </a:rPr>
              <a:t>90 l / t; 400 m</a:t>
            </a:r>
            <a:r>
              <a:rPr lang="en-US" sz="2000" i="1" baseline="30000">
                <a:solidFill>
                  <a:schemeClr val="bg1"/>
                </a:solidFill>
                <a:latin typeface="Arial Narrow" pitchFamily="34" charset="0"/>
              </a:rPr>
              <a:t>3</a:t>
            </a:r>
            <a:r>
              <a:rPr lang="en-US" sz="2000" i="1">
                <a:solidFill>
                  <a:schemeClr val="bg1"/>
                </a:solidFill>
                <a:latin typeface="Arial Narrow" pitchFamily="34" charset="0"/>
              </a:rPr>
              <a:t> of gas / t</a:t>
            </a:r>
            <a:endParaRPr lang="en-US" sz="2000">
              <a:solidFill>
                <a:schemeClr val="bg1"/>
              </a:solidFill>
              <a:latin typeface="Arial Narrow" pitchFamily="34" charset="0"/>
            </a:endParaRPr>
          </a:p>
          <a:p>
            <a:pPr defTabSz="912813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Resources:</a:t>
            </a:r>
            <a:r>
              <a:rPr lang="en-US" sz="2000" i="1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2.1 Bt of oil shale</a:t>
            </a:r>
            <a:r>
              <a:rPr lang="en-US" sz="2000" i="1">
                <a:solidFill>
                  <a:schemeClr val="bg1"/>
                </a:solidFill>
                <a:latin typeface="Arial Narrow" pitchFamily="34" charset="0"/>
              </a:rPr>
              <a:t> </a:t>
            </a:r>
          </a:p>
          <a:p>
            <a:pPr defTabSz="912813" eaLnBrk="1" hangingPunct="1">
              <a:lnSpc>
                <a:spcPct val="8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b="1">
                <a:solidFill>
                  <a:schemeClr val="bg1"/>
                </a:solidFill>
                <a:latin typeface="Arial Narrow" pitchFamily="34" charset="0"/>
              </a:rPr>
              <a:t>In-place shale oil : </a:t>
            </a:r>
            <a:r>
              <a:rPr lang="en-US" sz="2000" b="1" u="sng">
                <a:solidFill>
                  <a:srgbClr val="FFFF00"/>
                </a:solidFill>
                <a:latin typeface="Arial Narrow" pitchFamily="34" charset="0"/>
              </a:rPr>
              <a:t>210 Mt</a:t>
            </a:r>
            <a:r>
              <a:rPr lang="en-US" sz="2000" b="1">
                <a:solidFill>
                  <a:srgbClr val="FFFF00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76804" name="Picture 6"/>
          <p:cNvPicPr>
            <a:picLocks noChangeAspect="1" noChangeArrowheads="1"/>
          </p:cNvPicPr>
          <p:nvPr/>
        </p:nvPicPr>
        <p:blipFill>
          <a:blip r:embed="rId4" cstate="print"/>
          <a:srcRect l="14478" t="256" r="2940" b="2217"/>
          <a:stretch>
            <a:fillRect/>
          </a:stretch>
        </p:blipFill>
        <p:spPr bwMode="auto">
          <a:xfrm>
            <a:off x="5143499" y="533400"/>
            <a:ext cx="37719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avougaonik 4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43 EuroGeoSurveys General Meeting (EGS)</a:t>
            </a:r>
            <a:r>
              <a:rPr lang="sr-Latn-RS" sz="1400">
                <a:solidFill>
                  <a:schemeClr val="bg1"/>
                </a:solidFill>
              </a:rPr>
              <a:t> - </a:t>
            </a:r>
            <a:r>
              <a:rPr lang="en-US" sz="1400">
                <a:solidFill>
                  <a:schemeClr val="bg1"/>
                </a:solidFill>
              </a:rPr>
              <a:t>43 Directors Workshop – Mineral Resources Potential</a:t>
            </a:r>
            <a:endParaRPr lang="sr-Latn-CS" sz="1400">
              <a:solidFill>
                <a:schemeClr val="bg1"/>
              </a:solidFill>
            </a:endParaRPr>
          </a:p>
        </p:txBody>
      </p:sp>
      <p:sp>
        <p:nvSpPr>
          <p:cNvPr id="6" name="Pravougaonik 5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C:\Dokumenta\Home\Fotografije\tatine slike\P907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124200"/>
            <a:ext cx="7772400" cy="762000"/>
          </a:xfrm>
        </p:spPr>
        <p:txBody>
          <a:bodyPr/>
          <a:lstStyle/>
          <a:p>
            <a:pPr algn="ctr"/>
            <a:r>
              <a:rPr lang="en-US">
                <a:solidFill>
                  <a:srgbClr val="4C0000"/>
                </a:solidFill>
                <a:latin typeface="Impact" pitchFamily="34" charset="0"/>
              </a:rPr>
              <a:t>Mineral potential </a:t>
            </a:r>
            <a:r>
              <a:rPr lang="x-none">
                <a:solidFill>
                  <a:srgbClr val="4C0000"/>
                </a:solidFill>
                <a:latin typeface="Impact" pitchFamily="34" charset="0"/>
              </a:rPr>
              <a:t>of Serbia</a:t>
            </a:r>
            <a:endParaRPr lang="sr-Latn-CS">
              <a:solidFill>
                <a:srgbClr val="4C0000"/>
              </a:solidFill>
              <a:latin typeface="Impact" pitchFamily="34" charset="0"/>
            </a:endParaRP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762000" y="5549900"/>
            <a:ext cx="7769225" cy="10033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sr-Latn-RS" i="1">
                <a:solidFill>
                  <a:srgbClr val="4C0000"/>
                </a:solidFill>
                <a:latin typeface="Arial Narrow" pitchFamily="34" charset="0"/>
              </a:rPr>
              <a:t>...</a:t>
            </a:r>
            <a:r>
              <a:rPr lang="sr-Latn-RS" b="1" i="1">
                <a:solidFill>
                  <a:srgbClr val="4C0000"/>
                </a:solidFill>
                <a:latin typeface="Arial Narrow" pitchFamily="34" charset="0"/>
              </a:rPr>
              <a:t> i</a:t>
            </a:r>
            <a:r>
              <a:rPr lang="en-US" b="1" i="1">
                <a:solidFill>
                  <a:srgbClr val="4C0000"/>
                </a:solidFill>
                <a:latin typeface="Arial Narrow" pitchFamily="34" charset="0"/>
              </a:rPr>
              <a:t>s believed to be more significant than its </a:t>
            </a:r>
            <a:r>
              <a:rPr lang="sr-Latn-RS" b="1" i="1">
                <a:solidFill>
                  <a:srgbClr val="4C0000"/>
                </a:solidFill>
                <a:latin typeface="Arial Narrow" pitchFamily="34" charset="0"/>
              </a:rPr>
              <a:t> </a:t>
            </a:r>
            <a:r>
              <a:rPr lang="x-none" b="1" i="1">
                <a:solidFill>
                  <a:srgbClr val="4C0000"/>
                </a:solidFill>
                <a:latin typeface="Arial Narrow" pitchFamily="34" charset="0"/>
              </a:rPr>
              <a:t>past and </a:t>
            </a:r>
            <a:r>
              <a:rPr lang="en-US" b="1" i="1">
                <a:solidFill>
                  <a:srgbClr val="4C0000"/>
                </a:solidFill>
                <a:latin typeface="Arial Narrow" pitchFamily="34" charset="0"/>
              </a:rPr>
              <a:t>present production</a:t>
            </a:r>
            <a:r>
              <a:rPr lang="sr-Latn-RS" b="1" i="1">
                <a:solidFill>
                  <a:srgbClr val="4C0000"/>
                </a:solidFill>
                <a:latin typeface="Arial Narrow" pitchFamily="34" charset="0"/>
              </a:rPr>
              <a:t> </a:t>
            </a:r>
            <a:r>
              <a:rPr lang="sr-Latn-RS" i="1">
                <a:solidFill>
                  <a:srgbClr val="4C0000"/>
                </a:solidFill>
                <a:latin typeface="Arial Narrow" pitchFamily="34" charset="0"/>
              </a:rPr>
              <a:t>...</a:t>
            </a:r>
            <a:endParaRPr lang="sr-Latn-CS" i="1">
              <a:solidFill>
                <a:srgbClr val="4C0000"/>
              </a:solidFill>
              <a:latin typeface="Arial Narrow" pitchFamily="34" charset="0"/>
            </a:endParaRPr>
          </a:p>
        </p:txBody>
      </p:sp>
      <p:sp>
        <p:nvSpPr>
          <p:cNvPr id="6" name="Pravougaonik 5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4C0000"/>
                </a:solidFill>
              </a:rPr>
              <a:t>43 EuroGeoSurveys General Meeting (EGS)</a:t>
            </a:r>
            <a:r>
              <a:rPr lang="sr-Latn-RS" sz="1400">
                <a:solidFill>
                  <a:srgbClr val="4C0000"/>
                </a:solidFill>
              </a:rPr>
              <a:t> - </a:t>
            </a:r>
            <a:r>
              <a:rPr lang="en-US" sz="1400">
                <a:solidFill>
                  <a:srgbClr val="4C0000"/>
                </a:solidFill>
              </a:rPr>
              <a:t>43 Directors Workshop – Mineral Resources Potential</a:t>
            </a:r>
            <a:endParaRPr lang="sr-Latn-CS" sz="1400">
              <a:solidFill>
                <a:srgbClr val="4C0000"/>
              </a:solidFill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0" y="6553200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600">
                <a:solidFill>
                  <a:schemeClr val="tx2">
                    <a:lumMod val="10000"/>
                    <a:lumOff val="90000"/>
                  </a:schemeClr>
                </a:solidFill>
              </a:rPr>
              <a:t>Geological Survey of Serbia</a:t>
            </a:r>
            <a:endParaRPr lang="sr-Latn-CS" sz="16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495800"/>
            <a:ext cx="314483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8" name="Picture 2" descr="Сродна сли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9517" y="4572000"/>
            <a:ext cx="3284483" cy="2286000"/>
          </a:xfrm>
          <a:prstGeom prst="rect">
            <a:avLst/>
          </a:prstGeom>
          <a:noFill/>
        </p:spPr>
      </p:pic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defTabSz="912813"/>
            <a:fld id="{3BA55386-BF35-4A7D-BFEF-141131EFB934}" type="slidenum">
              <a:rPr lang="en-GB" smtClean="0">
                <a:latin typeface="Arial" pitchFamily="34" charset="0"/>
              </a:rPr>
              <a:pPr defTabSz="912813"/>
              <a:t>34</a:t>
            </a:fld>
            <a:endParaRPr lang="en-GB">
              <a:latin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3200400" cy="3048000"/>
          </a:xfrm>
        </p:spPr>
        <p:txBody>
          <a:bodyPr/>
          <a:lstStyle/>
          <a:p>
            <a:pPr marL="342900" indent="-342900" eaLnBrk="1" hangingPunct="1">
              <a:spcBef>
                <a:spcPts val="1800"/>
              </a:spcBef>
              <a:buNone/>
              <a:defRPr/>
            </a:pPr>
            <a:r>
              <a:rPr lang="sr-Latn-RS" sz="2000" b="1">
                <a:latin typeface="Arial Narrow" pitchFamily="34" charset="0"/>
              </a:rPr>
              <a:t>Examples:</a:t>
            </a:r>
            <a:endParaRPr lang="sr-Latn-RS" sz="1800">
              <a:latin typeface="Arial Narrow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1800">
                <a:latin typeface="Arial Narrow" pitchFamily="34" charset="0"/>
              </a:rPr>
              <a:t>Porphyry co</a:t>
            </a:r>
            <a:r>
              <a:rPr lang="sr-Latn-CS" sz="1800">
                <a:latin typeface="Arial Narrow" pitchFamily="34" charset="0"/>
              </a:rPr>
              <a:t>p</a:t>
            </a:r>
            <a:r>
              <a:rPr lang="en-US" sz="1800">
                <a:latin typeface="Arial Narrow" pitchFamily="34" charset="0"/>
              </a:rPr>
              <a:t>per and massive sulphide </a:t>
            </a:r>
            <a:r>
              <a:rPr lang="sr-Latn-RS" sz="1800">
                <a:latin typeface="Arial Narrow" pitchFamily="34" charset="0"/>
              </a:rPr>
              <a:t>Cu-Au system Čukaru Peki </a:t>
            </a:r>
            <a:r>
              <a:rPr lang="en-US" sz="1800">
                <a:latin typeface="Arial Narrow" pitchFamily="34" charset="0"/>
              </a:rPr>
              <a:t>(Brestovac – Bor / Freeport </a:t>
            </a:r>
            <a:r>
              <a:rPr lang="sr-Latn-RS" sz="1800">
                <a:latin typeface="Arial Narrow" pitchFamily="34" charset="0"/>
              </a:rPr>
              <a:t>and Nevsun </a:t>
            </a:r>
            <a:r>
              <a:rPr lang="en-US" sz="1800">
                <a:latin typeface="Arial Narrow" pitchFamily="34" charset="0"/>
              </a:rPr>
              <a:t>comp</a:t>
            </a:r>
            <a:r>
              <a:rPr lang="sr-Latn-RS" sz="1800">
                <a:latin typeface="Arial Narrow" pitchFamily="34" charset="0"/>
              </a:rPr>
              <a:t>.</a:t>
            </a:r>
            <a:r>
              <a:rPr lang="en-US" sz="1800">
                <a:latin typeface="Arial Narrow" pitchFamily="34" charset="0"/>
              </a:rPr>
              <a:t>)</a:t>
            </a: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sr-Latn-RS" sz="900">
              <a:latin typeface="Arial Narrow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1800">
                <a:latin typeface="Arial Narrow" pitchFamily="34" charset="0"/>
              </a:rPr>
              <a:t>Sediment-hosted gold deposit (Potoj Cuka – Tisnica / Avala Resources </a:t>
            </a:r>
            <a:r>
              <a:rPr lang="sr-Latn-RS" sz="1800">
                <a:latin typeface="Arial Narrow" pitchFamily="34" charset="0"/>
              </a:rPr>
              <a:t>and DPM </a:t>
            </a:r>
            <a:r>
              <a:rPr lang="en-US" sz="1800">
                <a:latin typeface="Arial Narrow" pitchFamily="34" charset="0"/>
              </a:rPr>
              <a:t>comp)</a:t>
            </a: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endParaRPr lang="sr-Latn-RS" sz="1200">
              <a:latin typeface="Arial Narrow" pitchFamily="34" charset="0"/>
            </a:endParaRP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1800">
                <a:latin typeface="Arial Narrow" pitchFamily="34" charset="0"/>
              </a:rPr>
              <a:t>Lithium deposit (Jadar  basin / Rio Sava company)</a:t>
            </a:r>
          </a:p>
          <a:p>
            <a:pPr marL="742950" lvl="1" indent="-342900" eaLnBrk="1" hangingPunct="1">
              <a:spcBef>
                <a:spcPts val="600"/>
              </a:spcBef>
              <a:buFont typeface="Wingdings" pitchFamily="2" charset="2"/>
              <a:buNone/>
              <a:defRPr/>
            </a:pPr>
            <a:endParaRPr lang="en-US" sz="1100" b="1">
              <a:latin typeface="Arial Narrow" pitchFamily="34" charset="0"/>
            </a:endParaRPr>
          </a:p>
          <a:p>
            <a:pPr marL="342900" indent="-342900" eaLnBrk="1" hangingPunct="1">
              <a:spcBef>
                <a:spcPts val="1800"/>
              </a:spcBef>
              <a:buFont typeface="Wingdings" pitchFamily="2" charset="2"/>
              <a:buChar char="§"/>
              <a:defRPr/>
            </a:pPr>
            <a:r>
              <a:rPr lang="en-US" sz="1800" b="1">
                <a:latin typeface="Arial Narrow" pitchFamily="34" charset="0"/>
              </a:rPr>
              <a:t>Its </a:t>
            </a:r>
            <a:r>
              <a:rPr lang="en-US" sz="1800" b="1" dirty="0">
                <a:latin typeface="Arial Narrow" pitchFamily="34" charset="0"/>
              </a:rPr>
              <a:t>require significant financial investments in geological exploration, systematic work of companies that have significant financial resources, technical resources and </a:t>
            </a:r>
            <a:r>
              <a:rPr lang="en-US" sz="1800" b="1">
                <a:latin typeface="Arial Narrow" pitchFamily="34" charset="0"/>
              </a:rPr>
              <a:t>experience.</a:t>
            </a:r>
            <a:endParaRPr lang="en-US" sz="1800" b="1" dirty="0">
              <a:latin typeface="Arial Narrow" pitchFamily="34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6" cstate="print"/>
          <a:srcRect r="20000"/>
          <a:stretch>
            <a:fillRect/>
          </a:stretch>
        </p:blipFill>
        <p:spPr bwMode="auto">
          <a:xfrm>
            <a:off x="3429000" y="2209799"/>
            <a:ext cx="5715000" cy="258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8229600" y="381000"/>
            <a:ext cx="914400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600" b="1"/>
              <a:t>Cu - Bor</a:t>
            </a:r>
            <a:endParaRPr lang="en-US" sz="1800" b="1"/>
          </a:p>
        </p:txBody>
      </p:sp>
      <p:sp>
        <p:nvSpPr>
          <p:cNvPr id="25609" name="TextBox 9"/>
          <p:cNvSpPr txBox="1">
            <a:spLocks noChangeArrowheads="1"/>
          </p:cNvSpPr>
          <p:nvPr/>
        </p:nvSpPr>
        <p:spPr bwMode="auto">
          <a:xfrm>
            <a:off x="8156575" y="2819400"/>
            <a:ext cx="987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600" b="1"/>
              <a:t>Au - Bigar</a:t>
            </a:r>
            <a:endParaRPr lang="en-US" sz="1800" b="1"/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505200" y="457200"/>
          <a:ext cx="2514600" cy="274320"/>
        </p:xfrm>
        <a:graphic>
          <a:graphicData uri="http://schemas.openxmlformats.org/drawingml/2006/table">
            <a:tbl>
              <a:tblPr/>
              <a:tblGrid>
                <a:gridCol w="931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214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900">
                        <a:solidFill>
                          <a:schemeClr val="bg1"/>
                        </a:solidFill>
                        <a:latin typeface="Arial Narrow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Drill Hole FMTC1213, 508-509m, 36.51 % Cu, 8.50 g/t Au, 41.61 CuEq%, Massive Sulphide Breccia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614" name="TextBox 7"/>
          <p:cNvSpPr txBox="1">
            <a:spLocks noChangeArrowheads="1"/>
          </p:cNvSpPr>
          <p:nvPr/>
        </p:nvSpPr>
        <p:spPr bwMode="auto">
          <a:xfrm>
            <a:off x="3429000" y="6519863"/>
            <a:ext cx="930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600" b="1"/>
              <a:t>Li - Jadar</a:t>
            </a:r>
            <a:endParaRPr lang="en-US" sz="1800" b="1"/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5304760"/>
            <a:ext cx="3707937" cy="139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855455"/>
            <a:ext cx="2832065" cy="1859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614607" y="2224207"/>
            <a:ext cx="6328667" cy="2794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Pek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868" y="452414"/>
            <a:ext cx="5080036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kvir za tekst 6"/>
          <p:cNvSpPr txBox="1"/>
          <p:nvPr/>
        </p:nvSpPr>
        <p:spPr>
          <a:xfrm>
            <a:off x="6858000" y="4171890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/>
              <a:t>Rakita Exploration</a:t>
            </a:r>
            <a:endParaRPr lang="en-US" sz="2000"/>
          </a:p>
        </p:txBody>
      </p:sp>
      <p:sp>
        <p:nvSpPr>
          <p:cNvPr id="8" name="Pravougaonik 7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420000"/>
                </a:solidFill>
              </a:rPr>
              <a:t>43 EuroGeoSurveys General Meeting (EGS)</a:t>
            </a:r>
            <a:r>
              <a:rPr lang="sr-Latn-RS" sz="1400">
                <a:solidFill>
                  <a:srgbClr val="420000"/>
                </a:solidFill>
              </a:rPr>
              <a:t> - </a:t>
            </a:r>
            <a:r>
              <a:rPr lang="en-US" sz="1400">
                <a:solidFill>
                  <a:srgbClr val="420000"/>
                </a:solidFill>
              </a:rPr>
              <a:t>43 Directors Workshop – Mineral Resources Potential</a:t>
            </a:r>
            <a:endParaRPr lang="sr-Latn-CS" sz="1400">
              <a:solidFill>
                <a:srgbClr val="42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9954538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c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2400"/>
            <a:ext cx="8391844" cy="31242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3733800"/>
            <a:ext cx="2676059" cy="278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733800"/>
            <a:ext cx="2786083" cy="270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835" y="3733800"/>
            <a:ext cx="2242365" cy="280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ctor: Elbow 3">
            <a:extLst>
              <a:ext uri="{FF2B5EF4-FFF2-40B4-BE49-F238E27FC236}">
                <a16:creationId xmlns="" xmlns:a16="http://schemas.microsoft.com/office/drawing/2014/main" id="{1104861C-464A-4983-9082-60DCA348F7C2}"/>
              </a:ext>
            </a:extLst>
          </p:cNvPr>
          <p:cNvCxnSpPr>
            <a:cxnSpLocks/>
          </p:cNvCxnSpPr>
          <p:nvPr/>
        </p:nvCxnSpPr>
        <p:spPr bwMode="auto">
          <a:xfrm flipV="1">
            <a:off x="386593" y="3356300"/>
            <a:ext cx="6934200" cy="228600"/>
          </a:xfrm>
          <a:prstGeom prst="bentConnector3">
            <a:avLst>
              <a:gd name="adj1" fmla="val 9984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or: Elbow 8">
            <a:extLst>
              <a:ext uri="{FF2B5EF4-FFF2-40B4-BE49-F238E27FC236}">
                <a16:creationId xmlns="" xmlns:a16="http://schemas.microsoft.com/office/drawing/2014/main" id="{00DEEFF8-E710-4A27-9E23-43D4CBA9DB67}"/>
              </a:ext>
            </a:extLst>
          </p:cNvPr>
          <p:cNvCxnSpPr>
            <a:cxnSpLocks/>
          </p:cNvCxnSpPr>
          <p:nvPr/>
        </p:nvCxnSpPr>
        <p:spPr bwMode="auto">
          <a:xfrm>
            <a:off x="7297492" y="3359095"/>
            <a:ext cx="1338280" cy="22859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Arrow: Right 12">
            <a:extLst>
              <a:ext uri="{FF2B5EF4-FFF2-40B4-BE49-F238E27FC236}">
                <a16:creationId xmlns="" xmlns:a16="http://schemas.microsoft.com/office/drawing/2014/main" id="{0FB3B9AB-EE38-4358-B5C6-E4FE0F187EFD}"/>
              </a:ext>
            </a:extLst>
          </p:cNvPr>
          <p:cNvSpPr/>
          <p:nvPr/>
        </p:nvSpPr>
        <p:spPr bwMode="auto">
          <a:xfrm rot="5400000">
            <a:off x="7562682" y="3193762"/>
            <a:ext cx="152400" cy="339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6"/>
              </a:buBlip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805748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3919518"/>
            <a:ext cx="881464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61932"/>
            <a:ext cx="8805988" cy="312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ugaonik 5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420000"/>
                </a:solidFill>
              </a:rPr>
              <a:t>43 EuroGeoSurveys General Meeting (EGS)</a:t>
            </a:r>
            <a:r>
              <a:rPr lang="sr-Latn-RS" sz="1400">
                <a:solidFill>
                  <a:srgbClr val="420000"/>
                </a:solidFill>
              </a:rPr>
              <a:t> - </a:t>
            </a:r>
            <a:r>
              <a:rPr lang="en-US" sz="1400">
                <a:solidFill>
                  <a:srgbClr val="420000"/>
                </a:solidFill>
              </a:rPr>
              <a:t>43 Directors Workshop – Mineral Resources Potential</a:t>
            </a:r>
            <a:endParaRPr lang="sr-Latn-CS" sz="1400">
              <a:solidFill>
                <a:srgbClr val="42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486400" y="3276600"/>
            <a:ext cx="5334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895600" y="3276600"/>
            <a:ext cx="15240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0163281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6"/>
          <p:cNvSpPr>
            <a:spLocks noGrp="1"/>
          </p:cNvSpPr>
          <p:nvPr>
            <p:ph type="sldNum" sz="quarter" idx="13"/>
          </p:nvPr>
        </p:nvSpPr>
        <p:spPr>
          <a:xfrm>
            <a:off x="6566070" y="6106634"/>
            <a:ext cx="2349330" cy="508774"/>
          </a:xfrm>
          <a:noFill/>
        </p:spPr>
        <p:txBody>
          <a:bodyPr/>
          <a:lstStyle/>
          <a:p>
            <a:fld id="{2C5EA259-96E1-4516-9560-721CF847EBF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25604" name="Picture 9" descr="091021 - Timok Au soisl.jpg"/>
          <p:cNvPicPr>
            <a:picLocks noChangeAspect="1"/>
          </p:cNvPicPr>
          <p:nvPr/>
        </p:nvPicPr>
        <p:blipFill>
          <a:blip r:embed="rId3" cstate="print">
            <a:lum bright="10000" contrast="-20000"/>
          </a:blip>
          <a:srcRect/>
          <a:stretch>
            <a:fillRect/>
          </a:stretch>
        </p:blipFill>
        <p:spPr bwMode="auto">
          <a:xfrm>
            <a:off x="4419600" y="158889"/>
            <a:ext cx="4564063" cy="64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argets.gif"/>
          <p:cNvPicPr>
            <a:picLocks noChangeAspect="1"/>
          </p:cNvPicPr>
          <p:nvPr/>
        </p:nvPicPr>
        <p:blipFill>
          <a:blip r:embed="rId4" cstate="print"/>
          <a:srcRect b="9301"/>
          <a:stretch>
            <a:fillRect/>
          </a:stretch>
        </p:blipFill>
        <p:spPr>
          <a:xfrm>
            <a:off x="6149198" y="839541"/>
            <a:ext cx="2186765" cy="541709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81000"/>
              </a:prstClr>
            </a:outerShdw>
          </a:effectLst>
        </p:spPr>
      </p:pic>
      <p:pic>
        <p:nvPicPr>
          <p:cNvPr id="25606" name="Picture 17" descr="091026 - LimestoneTrenches.gif"/>
          <p:cNvPicPr>
            <a:picLocks noChangeAspect="1"/>
          </p:cNvPicPr>
          <p:nvPr/>
        </p:nvPicPr>
        <p:blipFill>
          <a:blip r:embed="rId5" cstate="print"/>
          <a:srcRect b="2678"/>
          <a:stretch>
            <a:fillRect/>
          </a:stretch>
        </p:blipFill>
        <p:spPr bwMode="auto">
          <a:xfrm>
            <a:off x="6263942" y="564853"/>
            <a:ext cx="1905334" cy="562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Straight Arrow Connector 26"/>
          <p:cNvCxnSpPr/>
          <p:nvPr/>
        </p:nvCxnSpPr>
        <p:spPr>
          <a:xfrm rot="16200000" flipH="1">
            <a:off x="5991961" y="3585604"/>
            <a:ext cx="5189497" cy="16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ular Callout 19"/>
          <p:cNvSpPr/>
          <p:nvPr/>
        </p:nvSpPr>
        <p:spPr>
          <a:xfrm>
            <a:off x="7505718" y="609379"/>
            <a:ext cx="1118729" cy="244212"/>
          </a:xfrm>
          <a:prstGeom prst="wedgeRectCallout">
            <a:avLst>
              <a:gd name="adj1" fmla="val -66938"/>
              <a:gd name="adj2" fmla="val 10313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800">
                <a:solidFill>
                  <a:schemeClr val="tx1"/>
                </a:solidFill>
              </a:rPr>
              <a:t>TMK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7162986" y="2819347"/>
            <a:ext cx="908967" cy="305265"/>
          </a:xfrm>
          <a:prstGeom prst="wedgeRectCallout">
            <a:avLst>
              <a:gd name="adj1" fmla="val -66938"/>
              <a:gd name="adj2" fmla="val 10313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800">
                <a:solidFill>
                  <a:schemeClr val="tx1"/>
                </a:solidFill>
              </a:rPr>
              <a:t>Valja Strž</a:t>
            </a:r>
            <a:r>
              <a:rPr lang="en-US" sz="800">
                <a:solidFill>
                  <a:schemeClr val="tx1"/>
                </a:solidFill>
              </a:rPr>
              <a:t> </a:t>
            </a:r>
            <a:r>
              <a:rPr lang="sr-Latn-CS" sz="800">
                <a:solidFill>
                  <a:schemeClr val="tx1"/>
                </a:solidFill>
              </a:rPr>
              <a:t>monconite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7584017" y="5329278"/>
            <a:ext cx="1337205" cy="610533"/>
          </a:xfrm>
          <a:prstGeom prst="wedgeRectCallout">
            <a:avLst>
              <a:gd name="adj1" fmla="val -83427"/>
              <a:gd name="adj2" fmla="val 7334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800">
                <a:solidFill>
                  <a:schemeClr val="tx1"/>
                </a:solidFill>
              </a:rPr>
              <a:t>Cretaceous sediments (limestone, clastite)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0" y="3226236"/>
            <a:ext cx="6858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25km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610" name="TextBox 37"/>
          <p:cNvSpPr txBox="1">
            <a:spLocks noChangeArrowheads="1"/>
          </p:cNvSpPr>
          <p:nvPr/>
        </p:nvSpPr>
        <p:spPr bwMode="auto">
          <a:xfrm>
            <a:off x="5735023" y="6342010"/>
            <a:ext cx="2185016" cy="21544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CS" sz="800" b="1">
                <a:latin typeface="Calibri" pitchFamily="34" charset="0"/>
              </a:rPr>
              <a:t>Soil geochemistry – Aau anomalies</a:t>
            </a:r>
            <a:endParaRPr lang="en-US" sz="800" b="1">
              <a:latin typeface="Calibri" pitchFamily="34" charset="0"/>
            </a:endParaRPr>
          </a:p>
        </p:txBody>
      </p:sp>
      <p:grpSp>
        <p:nvGrpSpPr>
          <p:cNvPr id="3" name="Group 56"/>
          <p:cNvGrpSpPr/>
          <p:nvPr/>
        </p:nvGrpSpPr>
        <p:grpSpPr>
          <a:xfrm>
            <a:off x="3048000" y="732133"/>
            <a:ext cx="4763212" cy="4793060"/>
            <a:chOff x="-1166039" y="832814"/>
            <a:chExt cx="4708235" cy="4760265"/>
          </a:xfrm>
          <a:solidFill>
            <a:srgbClr val="FFC000"/>
          </a:solidFill>
        </p:grpSpPr>
        <p:sp>
          <p:nvSpPr>
            <p:cNvPr id="13" name="Rectangular Callout 12"/>
            <p:cNvSpPr>
              <a:spLocks noChangeArrowheads="1"/>
            </p:cNvSpPr>
            <p:nvPr/>
          </p:nvSpPr>
          <p:spPr bwMode="auto">
            <a:xfrm>
              <a:off x="790288" y="832814"/>
              <a:ext cx="929349" cy="378973"/>
            </a:xfrm>
            <a:prstGeom prst="wedgeRectCallout">
              <a:avLst>
                <a:gd name="adj1" fmla="val 97517"/>
                <a:gd name="adj2" fmla="val 42413"/>
              </a:avLst>
            </a:prstGeom>
            <a:grpFill/>
            <a:ln w="9525" algn="ctr">
              <a:solidFill>
                <a:schemeClr val="bg2">
                  <a:lumMod val="25000"/>
                </a:schemeClr>
              </a:solidFill>
              <a:miter lim="800000"/>
              <a:headEnd/>
              <a:tailEnd/>
            </a:ln>
            <a:effectLst>
              <a:outerShdw dist="381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14243A"/>
                  </a:solidFill>
                  <a:latin typeface="+mn-lt"/>
                </a:rPr>
                <a:t>Korkan</a:t>
              </a:r>
            </a:p>
          </p:txBody>
        </p:sp>
        <p:sp>
          <p:nvSpPr>
            <p:cNvPr id="14" name="Rectangular Callout 13"/>
            <p:cNvSpPr>
              <a:spLocks noChangeArrowheads="1"/>
            </p:cNvSpPr>
            <p:nvPr/>
          </p:nvSpPr>
          <p:spPr bwMode="auto">
            <a:xfrm>
              <a:off x="2899262" y="1665279"/>
              <a:ext cx="642934" cy="378973"/>
            </a:xfrm>
            <a:prstGeom prst="wedgeRectCallout">
              <a:avLst>
                <a:gd name="adj1" fmla="val -134338"/>
                <a:gd name="adj2" fmla="val 83146"/>
              </a:avLst>
            </a:prstGeom>
            <a:grpFill/>
            <a:ln w="9525" algn="ctr">
              <a:solidFill>
                <a:schemeClr val="bg2">
                  <a:lumMod val="25000"/>
                </a:schemeClr>
              </a:solidFill>
              <a:miter lim="800000"/>
              <a:headEnd/>
              <a:tailEnd/>
            </a:ln>
            <a:effectLst>
              <a:outerShdw dist="381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b="1">
                  <a:solidFill>
                    <a:srgbClr val="14243A"/>
                  </a:solidFill>
                  <a:latin typeface="+mn-lt"/>
                </a:rPr>
                <a:t>Bigar</a:t>
              </a:r>
              <a:r>
                <a:rPr lang="sr-Latn-RS" sz="1200" b="1">
                  <a:solidFill>
                    <a:srgbClr val="14243A"/>
                  </a:solidFill>
                  <a:latin typeface="+mn-lt"/>
                </a:rPr>
                <a:t> Hill</a:t>
              </a:r>
              <a:endParaRPr lang="en-US" sz="1200" b="1" dirty="0">
                <a:solidFill>
                  <a:srgbClr val="14243A"/>
                </a:solidFill>
                <a:latin typeface="+mn-lt"/>
              </a:endParaRPr>
            </a:p>
          </p:txBody>
        </p:sp>
        <p:sp>
          <p:nvSpPr>
            <p:cNvPr id="15" name="Rectangular Callout 14"/>
            <p:cNvSpPr>
              <a:spLocks noChangeArrowheads="1"/>
            </p:cNvSpPr>
            <p:nvPr/>
          </p:nvSpPr>
          <p:spPr bwMode="auto">
            <a:xfrm>
              <a:off x="489006" y="2497744"/>
              <a:ext cx="1155630" cy="378973"/>
            </a:xfrm>
            <a:prstGeom prst="wedgeRectCallout">
              <a:avLst>
                <a:gd name="adj1" fmla="val 89230"/>
                <a:gd name="adj2" fmla="val 70141"/>
              </a:avLst>
            </a:prstGeom>
            <a:grpFill/>
            <a:ln w="9525" algn="ctr">
              <a:solidFill>
                <a:schemeClr val="bg2">
                  <a:lumMod val="25000"/>
                </a:schemeClr>
              </a:solidFill>
              <a:miter lim="800000"/>
              <a:headEnd/>
              <a:tailEnd/>
            </a:ln>
            <a:effectLst>
              <a:outerShdw dist="381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14243A"/>
                  </a:solidFill>
                  <a:latin typeface="+mn-lt"/>
                </a:rPr>
                <a:t>Kraku Pestar</a:t>
              </a:r>
            </a:p>
          </p:txBody>
        </p:sp>
        <p:sp>
          <p:nvSpPr>
            <p:cNvPr id="16" name="Rectangular Callout 15"/>
            <p:cNvSpPr>
              <a:spLocks noChangeArrowheads="1"/>
            </p:cNvSpPr>
            <p:nvPr/>
          </p:nvSpPr>
          <p:spPr bwMode="auto">
            <a:xfrm>
              <a:off x="1180866" y="5227176"/>
              <a:ext cx="876194" cy="365903"/>
            </a:xfrm>
            <a:prstGeom prst="wedgeRectCallout">
              <a:avLst>
                <a:gd name="adj1" fmla="val 124457"/>
                <a:gd name="adj2" fmla="val -57078"/>
              </a:avLst>
            </a:prstGeom>
            <a:grpFill/>
            <a:ln w="9525" algn="ctr">
              <a:solidFill>
                <a:schemeClr val="bg2">
                  <a:lumMod val="25000"/>
                </a:schemeClr>
              </a:solidFill>
              <a:miter lim="800000"/>
              <a:headEnd/>
              <a:tailEnd/>
            </a:ln>
            <a:effectLst>
              <a:outerShdw dist="381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b="1" dirty="0">
                  <a:solidFill>
                    <a:srgbClr val="14243A"/>
                  </a:solidFill>
                  <a:latin typeface="+mn-lt"/>
                </a:rPr>
                <a:t>Umka</a:t>
              </a:r>
            </a:p>
          </p:txBody>
        </p:sp>
        <p:sp>
          <p:nvSpPr>
            <p:cNvPr id="26" name="Rectangular Callout 13">
              <a:extLst>
                <a:ext uri="{FF2B5EF4-FFF2-40B4-BE49-F238E27FC236}">
                  <a16:creationId xmlns="" xmlns:a16="http://schemas.microsoft.com/office/drawing/2014/main" id="{C3FDF0E4-5259-415B-B101-4EB26C90A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66039" y="4343693"/>
              <a:ext cx="1176893" cy="390845"/>
            </a:xfrm>
            <a:prstGeom prst="wedgeRectCallout">
              <a:avLst>
                <a:gd name="adj1" fmla="val -52552"/>
                <a:gd name="adj2" fmla="val 113322"/>
              </a:avLst>
            </a:prstGeom>
            <a:grpFill/>
            <a:ln w="9525" algn="ctr">
              <a:solidFill>
                <a:schemeClr val="bg2">
                  <a:lumMod val="25000"/>
                </a:schemeClr>
              </a:solidFill>
              <a:miter lim="800000"/>
              <a:headEnd/>
              <a:tailEnd/>
            </a:ln>
            <a:effectLst>
              <a:outerShdw dist="381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800" b="1">
                  <a:solidFill>
                    <a:srgbClr val="14243A"/>
                  </a:solidFill>
                  <a:latin typeface="+mn-lt"/>
                </a:rPr>
                <a:t>Bigar</a:t>
              </a:r>
              <a:r>
                <a:rPr lang="sr-Latn-RS" sz="1800" b="1">
                  <a:solidFill>
                    <a:srgbClr val="14243A"/>
                  </a:solidFill>
                  <a:latin typeface="+mn-lt"/>
                </a:rPr>
                <a:t> Hill</a:t>
              </a:r>
              <a:endParaRPr lang="en-US" sz="1800" b="1" dirty="0">
                <a:solidFill>
                  <a:srgbClr val="14243A"/>
                </a:solidFill>
                <a:latin typeface="+mn-lt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25958" y="158889"/>
            <a:ext cx="4193641" cy="169277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sr-Latn-CS">
                <a:latin typeface="Impact" pitchFamily="34" charset="0"/>
              </a:rPr>
              <a:t>SEDIMENT-HOSTED </a:t>
            </a:r>
          </a:p>
          <a:p>
            <a:pPr algn="ctr"/>
            <a:r>
              <a:rPr lang="sr-Latn-CS">
                <a:latin typeface="Impact" pitchFamily="34" charset="0"/>
              </a:rPr>
              <a:t>GOLD MINERALIZATION</a:t>
            </a:r>
            <a:endParaRPr lang="sr-Latn-CS">
              <a:latin typeface="Arial Narrow" pitchFamily="34" charset="0"/>
            </a:endParaRPr>
          </a:p>
          <a:p>
            <a:endParaRPr lang="sr-Latn-CS" sz="1200" b="1">
              <a:latin typeface="Arial Narrow" pitchFamily="34" charset="0"/>
            </a:endParaRPr>
          </a:p>
          <a:p>
            <a:pPr algn="ctr"/>
            <a:r>
              <a:rPr lang="sr-Latn-CS" sz="1800" b="1">
                <a:latin typeface="Arial Narrow" pitchFamily="34" charset="0"/>
              </a:rPr>
              <a:t>‘Potaj Čuka–Tisnica  Au belt’</a:t>
            </a:r>
          </a:p>
          <a:p>
            <a:endParaRPr lang="sr-Latn-CS" sz="1800" b="1">
              <a:latin typeface="Arial Narrow" pitchFamily="34" charset="0"/>
            </a:endParaRPr>
          </a:p>
        </p:txBody>
      </p:sp>
      <p:pic>
        <p:nvPicPr>
          <p:cNvPr id="22" name="Content Placeholder 13">
            <a:extLst>
              <a:ext uri="{FF2B5EF4-FFF2-40B4-BE49-F238E27FC236}">
                <a16:creationId xmlns="" xmlns:a16="http://schemas.microsoft.com/office/drawing/2014/main" id="{9D5F703E-1F3F-4DD6-8F1D-A94335AA3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5" y="2158934"/>
            <a:ext cx="4142676" cy="165106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lobodni oblik 5">
            <a:extLst>
              <a:ext uri="{FF2B5EF4-FFF2-40B4-BE49-F238E27FC236}">
                <a16:creationId xmlns="" xmlns:a16="http://schemas.microsoft.com/office/drawing/2014/main" id="{7B99D0AE-3DF4-436E-B37D-D13A6DAE898B}"/>
              </a:ext>
            </a:extLst>
          </p:cNvPr>
          <p:cNvSpPr/>
          <p:nvPr/>
        </p:nvSpPr>
        <p:spPr>
          <a:xfrm>
            <a:off x="433573" y="2616134"/>
            <a:ext cx="3277301" cy="835675"/>
          </a:xfrm>
          <a:custGeom>
            <a:avLst/>
            <a:gdLst>
              <a:gd name="connsiteX0" fmla="*/ 3545958 w 7325832"/>
              <a:gd name="connsiteY0" fmla="*/ 930349 h 1809307"/>
              <a:gd name="connsiteX1" fmla="*/ 3205716 w 7325832"/>
              <a:gd name="connsiteY1" fmla="*/ 983512 h 1809307"/>
              <a:gd name="connsiteX2" fmla="*/ 3056861 w 7325832"/>
              <a:gd name="connsiteY2" fmla="*/ 1057939 h 1809307"/>
              <a:gd name="connsiteX3" fmla="*/ 2759149 w 7325832"/>
              <a:gd name="connsiteY3" fmla="*/ 1079205 h 1809307"/>
              <a:gd name="connsiteX4" fmla="*/ 2557130 w 7325832"/>
              <a:gd name="connsiteY4" fmla="*/ 792125 h 1809307"/>
              <a:gd name="connsiteX5" fmla="*/ 2153093 w 7325832"/>
              <a:gd name="connsiteY5" fmla="*/ 834656 h 1809307"/>
              <a:gd name="connsiteX6" fmla="*/ 1951075 w 7325832"/>
              <a:gd name="connsiteY6" fmla="*/ 792125 h 1809307"/>
              <a:gd name="connsiteX7" fmla="*/ 1759689 w 7325832"/>
              <a:gd name="connsiteY7" fmla="*/ 813391 h 1809307"/>
              <a:gd name="connsiteX8" fmla="*/ 1536405 w 7325832"/>
              <a:gd name="connsiteY8" fmla="*/ 845288 h 1809307"/>
              <a:gd name="connsiteX9" fmla="*/ 1376916 w 7325832"/>
              <a:gd name="connsiteY9" fmla="*/ 983512 h 1809307"/>
              <a:gd name="connsiteX10" fmla="*/ 1249326 w 7325832"/>
              <a:gd name="connsiteY10" fmla="*/ 972879 h 1809307"/>
              <a:gd name="connsiteX11" fmla="*/ 1132368 w 7325832"/>
              <a:gd name="connsiteY11" fmla="*/ 781493 h 1809307"/>
              <a:gd name="connsiteX12" fmla="*/ 983512 w 7325832"/>
              <a:gd name="connsiteY12" fmla="*/ 824023 h 1809307"/>
              <a:gd name="connsiteX13" fmla="*/ 675168 w 7325832"/>
              <a:gd name="connsiteY13" fmla="*/ 824023 h 1809307"/>
              <a:gd name="connsiteX14" fmla="*/ 855921 w 7325832"/>
              <a:gd name="connsiteY14" fmla="*/ 909084 h 1809307"/>
              <a:gd name="connsiteX15" fmla="*/ 1068572 w 7325832"/>
              <a:gd name="connsiteY15" fmla="*/ 1036674 h 1809307"/>
              <a:gd name="connsiteX16" fmla="*/ 1132368 w 7325832"/>
              <a:gd name="connsiteY16" fmla="*/ 1153632 h 1809307"/>
              <a:gd name="connsiteX17" fmla="*/ 1111103 w 7325832"/>
              <a:gd name="connsiteY17" fmla="*/ 1228060 h 1809307"/>
              <a:gd name="connsiteX18" fmla="*/ 909084 w 7325832"/>
              <a:gd name="connsiteY18" fmla="*/ 1259958 h 1809307"/>
              <a:gd name="connsiteX19" fmla="*/ 707065 w 7325832"/>
              <a:gd name="connsiteY19" fmla="*/ 1249325 h 1809307"/>
              <a:gd name="connsiteX20" fmla="*/ 1089837 w 7325832"/>
              <a:gd name="connsiteY20" fmla="*/ 1270591 h 1809307"/>
              <a:gd name="connsiteX21" fmla="*/ 1472609 w 7325832"/>
              <a:gd name="connsiteY21" fmla="*/ 1355651 h 1809307"/>
              <a:gd name="connsiteX22" fmla="*/ 1897912 w 7325832"/>
              <a:gd name="connsiteY22" fmla="*/ 1334386 h 1809307"/>
              <a:gd name="connsiteX23" fmla="*/ 2195623 w 7325832"/>
              <a:gd name="connsiteY23" fmla="*/ 1408814 h 1809307"/>
              <a:gd name="connsiteX24" fmla="*/ 2897372 w 7325832"/>
              <a:gd name="connsiteY24" fmla="*/ 1589567 h 1809307"/>
              <a:gd name="connsiteX25" fmla="*/ 3110023 w 7325832"/>
              <a:gd name="connsiteY25" fmla="*/ 1440712 h 1809307"/>
              <a:gd name="connsiteX26" fmla="*/ 3343940 w 7325832"/>
              <a:gd name="connsiteY26" fmla="*/ 1334386 h 1809307"/>
              <a:gd name="connsiteX27" fmla="*/ 3673549 w 7325832"/>
              <a:gd name="connsiteY27" fmla="*/ 1408814 h 1809307"/>
              <a:gd name="connsiteX28" fmla="*/ 4130749 w 7325832"/>
              <a:gd name="connsiteY28" fmla="*/ 1419446 h 1809307"/>
              <a:gd name="connsiteX29" fmla="*/ 4545419 w 7325832"/>
              <a:gd name="connsiteY29" fmla="*/ 1578935 h 1809307"/>
              <a:gd name="connsiteX30" fmla="*/ 4981354 w 7325832"/>
              <a:gd name="connsiteY30" fmla="*/ 1738423 h 1809307"/>
              <a:gd name="connsiteX31" fmla="*/ 5406656 w 7325832"/>
              <a:gd name="connsiteY31" fmla="*/ 1791586 h 1809307"/>
              <a:gd name="connsiteX32" fmla="*/ 5757530 w 7325832"/>
              <a:gd name="connsiteY32" fmla="*/ 1632098 h 1809307"/>
              <a:gd name="connsiteX33" fmla="*/ 6012712 w 7325832"/>
              <a:gd name="connsiteY33" fmla="*/ 1578935 h 1809307"/>
              <a:gd name="connsiteX34" fmla="*/ 6501809 w 7325832"/>
              <a:gd name="connsiteY34" fmla="*/ 1536405 h 1809307"/>
              <a:gd name="connsiteX35" fmla="*/ 6693196 w 7325832"/>
              <a:gd name="connsiteY35" fmla="*/ 1472609 h 1809307"/>
              <a:gd name="connsiteX36" fmla="*/ 7054703 w 7325832"/>
              <a:gd name="connsiteY36" fmla="*/ 1621465 h 1809307"/>
              <a:gd name="connsiteX37" fmla="*/ 7320516 w 7325832"/>
              <a:gd name="connsiteY37" fmla="*/ 1632098 h 1809307"/>
              <a:gd name="connsiteX38" fmla="*/ 7086600 w 7325832"/>
              <a:gd name="connsiteY38" fmla="*/ 1281223 h 1809307"/>
              <a:gd name="connsiteX39" fmla="*/ 6756991 w 7325832"/>
              <a:gd name="connsiteY39" fmla="*/ 994144 h 1809307"/>
              <a:gd name="connsiteX40" fmla="*/ 6342321 w 7325832"/>
              <a:gd name="connsiteY40" fmla="*/ 802758 h 1809307"/>
              <a:gd name="connsiteX41" fmla="*/ 6140303 w 7325832"/>
              <a:gd name="connsiteY41" fmla="*/ 590107 h 1809307"/>
              <a:gd name="connsiteX42" fmla="*/ 5672470 w 7325832"/>
              <a:gd name="connsiteY42" fmla="*/ 419986 h 1809307"/>
              <a:gd name="connsiteX43" fmla="*/ 5279065 w 7325832"/>
              <a:gd name="connsiteY43" fmla="*/ 526312 h 1809307"/>
              <a:gd name="connsiteX44" fmla="*/ 4938823 w 7325832"/>
              <a:gd name="connsiteY44" fmla="*/ 526312 h 1809307"/>
              <a:gd name="connsiteX45" fmla="*/ 4577316 w 7325832"/>
              <a:gd name="connsiteY45" fmla="*/ 526312 h 1809307"/>
              <a:gd name="connsiteX46" fmla="*/ 4173279 w 7325832"/>
              <a:gd name="connsiteY46" fmla="*/ 473149 h 1809307"/>
              <a:gd name="connsiteX47" fmla="*/ 3801140 w 7325832"/>
              <a:gd name="connsiteY47" fmla="*/ 515679 h 1809307"/>
              <a:gd name="connsiteX48" fmla="*/ 3365205 w 7325832"/>
              <a:gd name="connsiteY48" fmla="*/ 505046 h 1809307"/>
              <a:gd name="connsiteX49" fmla="*/ 3088758 w 7325832"/>
              <a:gd name="connsiteY49" fmla="*/ 366823 h 1809307"/>
              <a:gd name="connsiteX50" fmla="*/ 2812312 w 7325832"/>
              <a:gd name="connsiteY50" fmla="*/ 249865 h 1809307"/>
              <a:gd name="connsiteX51" fmla="*/ 2567763 w 7325832"/>
              <a:gd name="connsiteY51" fmla="*/ 132907 h 1809307"/>
              <a:gd name="connsiteX52" fmla="*/ 2301949 w 7325832"/>
              <a:gd name="connsiteY52" fmla="*/ 15949 h 1809307"/>
              <a:gd name="connsiteX53" fmla="*/ 2057400 w 7325832"/>
              <a:gd name="connsiteY53" fmla="*/ 47846 h 1809307"/>
              <a:gd name="connsiteX54" fmla="*/ 1823484 w 7325832"/>
              <a:gd name="connsiteY54" fmla="*/ 5316 h 1809307"/>
              <a:gd name="connsiteX55" fmla="*/ 1451344 w 7325832"/>
              <a:gd name="connsiteY55" fmla="*/ 15949 h 1809307"/>
              <a:gd name="connsiteX56" fmla="*/ 1047307 w 7325832"/>
              <a:gd name="connsiteY56" fmla="*/ 69112 h 1809307"/>
              <a:gd name="connsiteX57" fmla="*/ 813391 w 7325832"/>
              <a:gd name="connsiteY57" fmla="*/ 101009 h 1809307"/>
              <a:gd name="connsiteX58" fmla="*/ 451884 w 7325832"/>
              <a:gd name="connsiteY58" fmla="*/ 207335 h 1809307"/>
              <a:gd name="connsiteX59" fmla="*/ 132907 w 7325832"/>
              <a:gd name="connsiteY59" fmla="*/ 260498 h 1809307"/>
              <a:gd name="connsiteX60" fmla="*/ 5316 w 7325832"/>
              <a:gd name="connsiteY60" fmla="*/ 324293 h 1809307"/>
              <a:gd name="connsiteX61" fmla="*/ 101009 w 7325832"/>
              <a:gd name="connsiteY61" fmla="*/ 473149 h 1809307"/>
              <a:gd name="connsiteX62" fmla="*/ 90377 w 7325832"/>
              <a:gd name="connsiteY62" fmla="*/ 611372 h 1809307"/>
              <a:gd name="connsiteX63" fmla="*/ 260498 w 7325832"/>
              <a:gd name="connsiteY63" fmla="*/ 632637 h 1809307"/>
              <a:gd name="connsiteX64" fmla="*/ 600740 w 7325832"/>
              <a:gd name="connsiteY64" fmla="*/ 643270 h 1809307"/>
              <a:gd name="connsiteX65" fmla="*/ 930349 w 7325832"/>
              <a:gd name="connsiteY65" fmla="*/ 536944 h 1809307"/>
              <a:gd name="connsiteX66" fmla="*/ 1185530 w 7325832"/>
              <a:gd name="connsiteY66" fmla="*/ 675167 h 1809307"/>
              <a:gd name="connsiteX67" fmla="*/ 1515140 w 7325832"/>
              <a:gd name="connsiteY67" fmla="*/ 696432 h 1809307"/>
              <a:gd name="connsiteX68" fmla="*/ 1717158 w 7325832"/>
              <a:gd name="connsiteY68" fmla="*/ 622005 h 1809307"/>
              <a:gd name="connsiteX69" fmla="*/ 1940442 w 7325832"/>
              <a:gd name="connsiteY69" fmla="*/ 696432 h 1809307"/>
              <a:gd name="connsiteX70" fmla="*/ 2184991 w 7325832"/>
              <a:gd name="connsiteY70" fmla="*/ 781493 h 1809307"/>
              <a:gd name="connsiteX71" fmla="*/ 2503968 w 7325832"/>
              <a:gd name="connsiteY71" fmla="*/ 770860 h 1809307"/>
              <a:gd name="connsiteX72" fmla="*/ 2684721 w 7325832"/>
              <a:gd name="connsiteY72" fmla="*/ 696432 h 1809307"/>
              <a:gd name="connsiteX73" fmla="*/ 2982433 w 7325832"/>
              <a:gd name="connsiteY73" fmla="*/ 824023 h 1809307"/>
              <a:gd name="connsiteX74" fmla="*/ 3365205 w 7325832"/>
              <a:gd name="connsiteY74" fmla="*/ 898451 h 1809307"/>
              <a:gd name="connsiteX75" fmla="*/ 3609754 w 7325832"/>
              <a:gd name="connsiteY75" fmla="*/ 940981 h 1809307"/>
              <a:gd name="connsiteX76" fmla="*/ 3545958 w 7325832"/>
              <a:gd name="connsiteY76" fmla="*/ 930349 h 1809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7325832" h="1809307">
                <a:moveTo>
                  <a:pt x="3545958" y="930349"/>
                </a:moveTo>
                <a:cubicBezTo>
                  <a:pt x="3478618" y="937438"/>
                  <a:pt x="3287232" y="962247"/>
                  <a:pt x="3205716" y="983512"/>
                </a:cubicBezTo>
                <a:cubicBezTo>
                  <a:pt x="3124200" y="1004777"/>
                  <a:pt x="3131289" y="1041990"/>
                  <a:pt x="3056861" y="1057939"/>
                </a:cubicBezTo>
                <a:cubicBezTo>
                  <a:pt x="2982433" y="1073888"/>
                  <a:pt x="2842437" y="1123507"/>
                  <a:pt x="2759149" y="1079205"/>
                </a:cubicBezTo>
                <a:cubicBezTo>
                  <a:pt x="2675861" y="1034903"/>
                  <a:pt x="2658139" y="832883"/>
                  <a:pt x="2557130" y="792125"/>
                </a:cubicBezTo>
                <a:cubicBezTo>
                  <a:pt x="2456121" y="751367"/>
                  <a:pt x="2254102" y="834656"/>
                  <a:pt x="2153093" y="834656"/>
                </a:cubicBezTo>
                <a:cubicBezTo>
                  <a:pt x="2052084" y="834656"/>
                  <a:pt x="2016642" y="795669"/>
                  <a:pt x="1951075" y="792125"/>
                </a:cubicBezTo>
                <a:cubicBezTo>
                  <a:pt x="1885508" y="788581"/>
                  <a:pt x="1828801" y="804531"/>
                  <a:pt x="1759689" y="813391"/>
                </a:cubicBezTo>
                <a:cubicBezTo>
                  <a:pt x="1690577" y="822252"/>
                  <a:pt x="1600201" y="816935"/>
                  <a:pt x="1536405" y="845288"/>
                </a:cubicBezTo>
                <a:cubicBezTo>
                  <a:pt x="1472610" y="873642"/>
                  <a:pt x="1424762" y="962247"/>
                  <a:pt x="1376916" y="983512"/>
                </a:cubicBezTo>
                <a:cubicBezTo>
                  <a:pt x="1329070" y="1004777"/>
                  <a:pt x="1290084" y="1006549"/>
                  <a:pt x="1249326" y="972879"/>
                </a:cubicBezTo>
                <a:cubicBezTo>
                  <a:pt x="1208568" y="939209"/>
                  <a:pt x="1176670" y="806302"/>
                  <a:pt x="1132368" y="781493"/>
                </a:cubicBezTo>
                <a:cubicBezTo>
                  <a:pt x="1088066" y="756684"/>
                  <a:pt x="1059712" y="816935"/>
                  <a:pt x="983512" y="824023"/>
                </a:cubicBezTo>
                <a:cubicBezTo>
                  <a:pt x="907312" y="831111"/>
                  <a:pt x="696433" y="809846"/>
                  <a:pt x="675168" y="824023"/>
                </a:cubicBezTo>
                <a:cubicBezTo>
                  <a:pt x="653903" y="838200"/>
                  <a:pt x="790354" y="873642"/>
                  <a:pt x="855921" y="909084"/>
                </a:cubicBezTo>
                <a:cubicBezTo>
                  <a:pt x="921488" y="944526"/>
                  <a:pt x="1022498" y="995916"/>
                  <a:pt x="1068572" y="1036674"/>
                </a:cubicBezTo>
                <a:cubicBezTo>
                  <a:pt x="1114646" y="1077432"/>
                  <a:pt x="1125279" y="1121734"/>
                  <a:pt x="1132368" y="1153632"/>
                </a:cubicBezTo>
                <a:cubicBezTo>
                  <a:pt x="1139457" y="1185530"/>
                  <a:pt x="1148317" y="1210339"/>
                  <a:pt x="1111103" y="1228060"/>
                </a:cubicBezTo>
                <a:cubicBezTo>
                  <a:pt x="1073889" y="1245781"/>
                  <a:pt x="976424" y="1256414"/>
                  <a:pt x="909084" y="1259958"/>
                </a:cubicBezTo>
                <a:lnTo>
                  <a:pt x="707065" y="1249325"/>
                </a:lnTo>
                <a:cubicBezTo>
                  <a:pt x="737191" y="1251097"/>
                  <a:pt x="962246" y="1252870"/>
                  <a:pt x="1089837" y="1270591"/>
                </a:cubicBezTo>
                <a:cubicBezTo>
                  <a:pt x="1217428" y="1288312"/>
                  <a:pt x="1337930" y="1345019"/>
                  <a:pt x="1472609" y="1355651"/>
                </a:cubicBezTo>
                <a:cubicBezTo>
                  <a:pt x="1607288" y="1366283"/>
                  <a:pt x="1777410" y="1325526"/>
                  <a:pt x="1897912" y="1334386"/>
                </a:cubicBezTo>
                <a:cubicBezTo>
                  <a:pt x="2018414" y="1343246"/>
                  <a:pt x="2195623" y="1408814"/>
                  <a:pt x="2195623" y="1408814"/>
                </a:cubicBezTo>
                <a:cubicBezTo>
                  <a:pt x="2362200" y="1451344"/>
                  <a:pt x="2744972" y="1584251"/>
                  <a:pt x="2897372" y="1589567"/>
                </a:cubicBezTo>
                <a:cubicBezTo>
                  <a:pt x="3049772" y="1594883"/>
                  <a:pt x="3035595" y="1483242"/>
                  <a:pt x="3110023" y="1440712"/>
                </a:cubicBezTo>
                <a:cubicBezTo>
                  <a:pt x="3184451" y="1398182"/>
                  <a:pt x="3250019" y="1339702"/>
                  <a:pt x="3343940" y="1334386"/>
                </a:cubicBezTo>
                <a:cubicBezTo>
                  <a:pt x="3437861" y="1329070"/>
                  <a:pt x="3542414" y="1394637"/>
                  <a:pt x="3673549" y="1408814"/>
                </a:cubicBezTo>
                <a:cubicBezTo>
                  <a:pt x="3804684" y="1422991"/>
                  <a:pt x="3985437" y="1391093"/>
                  <a:pt x="4130749" y="1419446"/>
                </a:cubicBezTo>
                <a:cubicBezTo>
                  <a:pt x="4276061" y="1447799"/>
                  <a:pt x="4545419" y="1578935"/>
                  <a:pt x="4545419" y="1578935"/>
                </a:cubicBezTo>
                <a:cubicBezTo>
                  <a:pt x="4687186" y="1632098"/>
                  <a:pt x="4837815" y="1702981"/>
                  <a:pt x="4981354" y="1738423"/>
                </a:cubicBezTo>
                <a:cubicBezTo>
                  <a:pt x="5124893" y="1773865"/>
                  <a:pt x="5277293" y="1809307"/>
                  <a:pt x="5406656" y="1791586"/>
                </a:cubicBezTo>
                <a:cubicBezTo>
                  <a:pt x="5536019" y="1773865"/>
                  <a:pt x="5656521" y="1667540"/>
                  <a:pt x="5757530" y="1632098"/>
                </a:cubicBezTo>
                <a:cubicBezTo>
                  <a:pt x="5858539" y="1596656"/>
                  <a:pt x="5888666" y="1594884"/>
                  <a:pt x="6012712" y="1578935"/>
                </a:cubicBezTo>
                <a:cubicBezTo>
                  <a:pt x="6136758" y="1562986"/>
                  <a:pt x="6388395" y="1554126"/>
                  <a:pt x="6501809" y="1536405"/>
                </a:cubicBezTo>
                <a:cubicBezTo>
                  <a:pt x="6615223" y="1518684"/>
                  <a:pt x="6601047" y="1458432"/>
                  <a:pt x="6693196" y="1472609"/>
                </a:cubicBezTo>
                <a:cubicBezTo>
                  <a:pt x="6785345" y="1486786"/>
                  <a:pt x="6950150" y="1594884"/>
                  <a:pt x="7054703" y="1621465"/>
                </a:cubicBezTo>
                <a:cubicBezTo>
                  <a:pt x="7159256" y="1648046"/>
                  <a:pt x="7315200" y="1688805"/>
                  <a:pt x="7320516" y="1632098"/>
                </a:cubicBezTo>
                <a:cubicBezTo>
                  <a:pt x="7325832" y="1575391"/>
                  <a:pt x="7180521" y="1387549"/>
                  <a:pt x="7086600" y="1281223"/>
                </a:cubicBezTo>
                <a:cubicBezTo>
                  <a:pt x="6992679" y="1174897"/>
                  <a:pt x="6881038" y="1073888"/>
                  <a:pt x="6756991" y="994144"/>
                </a:cubicBezTo>
                <a:cubicBezTo>
                  <a:pt x="6632944" y="914400"/>
                  <a:pt x="6445102" y="870097"/>
                  <a:pt x="6342321" y="802758"/>
                </a:cubicBezTo>
                <a:cubicBezTo>
                  <a:pt x="6239540" y="735419"/>
                  <a:pt x="6251945" y="653902"/>
                  <a:pt x="6140303" y="590107"/>
                </a:cubicBezTo>
                <a:cubicBezTo>
                  <a:pt x="6028661" y="526312"/>
                  <a:pt x="5816010" y="430618"/>
                  <a:pt x="5672470" y="419986"/>
                </a:cubicBezTo>
                <a:cubicBezTo>
                  <a:pt x="5528930" y="409354"/>
                  <a:pt x="5401339" y="508591"/>
                  <a:pt x="5279065" y="526312"/>
                </a:cubicBezTo>
                <a:cubicBezTo>
                  <a:pt x="5156791" y="544033"/>
                  <a:pt x="4938823" y="526312"/>
                  <a:pt x="4938823" y="526312"/>
                </a:cubicBezTo>
                <a:cubicBezTo>
                  <a:pt x="4821865" y="526312"/>
                  <a:pt x="4704907" y="535172"/>
                  <a:pt x="4577316" y="526312"/>
                </a:cubicBezTo>
                <a:cubicBezTo>
                  <a:pt x="4449725" y="517452"/>
                  <a:pt x="4302642" y="474921"/>
                  <a:pt x="4173279" y="473149"/>
                </a:cubicBezTo>
                <a:cubicBezTo>
                  <a:pt x="4043916" y="471377"/>
                  <a:pt x="3935819" y="510363"/>
                  <a:pt x="3801140" y="515679"/>
                </a:cubicBezTo>
                <a:cubicBezTo>
                  <a:pt x="3666461" y="520995"/>
                  <a:pt x="3483935" y="529855"/>
                  <a:pt x="3365205" y="505046"/>
                </a:cubicBezTo>
                <a:cubicBezTo>
                  <a:pt x="3246475" y="480237"/>
                  <a:pt x="3180907" y="409353"/>
                  <a:pt x="3088758" y="366823"/>
                </a:cubicBezTo>
                <a:cubicBezTo>
                  <a:pt x="2996609" y="324293"/>
                  <a:pt x="2899145" y="288851"/>
                  <a:pt x="2812312" y="249865"/>
                </a:cubicBezTo>
                <a:cubicBezTo>
                  <a:pt x="2725480" y="210879"/>
                  <a:pt x="2652823" y="171893"/>
                  <a:pt x="2567763" y="132907"/>
                </a:cubicBezTo>
                <a:cubicBezTo>
                  <a:pt x="2482703" y="93921"/>
                  <a:pt x="2387010" y="30126"/>
                  <a:pt x="2301949" y="15949"/>
                </a:cubicBezTo>
                <a:cubicBezTo>
                  <a:pt x="2216889" y="1772"/>
                  <a:pt x="2137144" y="49618"/>
                  <a:pt x="2057400" y="47846"/>
                </a:cubicBezTo>
                <a:cubicBezTo>
                  <a:pt x="1977656" y="46074"/>
                  <a:pt x="1924493" y="10632"/>
                  <a:pt x="1823484" y="5316"/>
                </a:cubicBezTo>
                <a:cubicBezTo>
                  <a:pt x="1722475" y="0"/>
                  <a:pt x="1580707" y="5316"/>
                  <a:pt x="1451344" y="15949"/>
                </a:cubicBezTo>
                <a:cubicBezTo>
                  <a:pt x="1321981" y="26582"/>
                  <a:pt x="1047307" y="69112"/>
                  <a:pt x="1047307" y="69112"/>
                </a:cubicBezTo>
                <a:cubicBezTo>
                  <a:pt x="940982" y="83289"/>
                  <a:pt x="912628" y="77972"/>
                  <a:pt x="813391" y="101009"/>
                </a:cubicBezTo>
                <a:cubicBezTo>
                  <a:pt x="714154" y="124046"/>
                  <a:pt x="565298" y="180754"/>
                  <a:pt x="451884" y="207335"/>
                </a:cubicBezTo>
                <a:cubicBezTo>
                  <a:pt x="338470" y="233917"/>
                  <a:pt x="207335" y="241005"/>
                  <a:pt x="132907" y="260498"/>
                </a:cubicBezTo>
                <a:cubicBezTo>
                  <a:pt x="58479" y="279991"/>
                  <a:pt x="10632" y="288851"/>
                  <a:pt x="5316" y="324293"/>
                </a:cubicBezTo>
                <a:cubicBezTo>
                  <a:pt x="0" y="359735"/>
                  <a:pt x="86832" y="425303"/>
                  <a:pt x="101009" y="473149"/>
                </a:cubicBezTo>
                <a:cubicBezTo>
                  <a:pt x="115186" y="520996"/>
                  <a:pt x="63796" y="584791"/>
                  <a:pt x="90377" y="611372"/>
                </a:cubicBezTo>
                <a:cubicBezTo>
                  <a:pt x="116958" y="637953"/>
                  <a:pt x="175438" y="627321"/>
                  <a:pt x="260498" y="632637"/>
                </a:cubicBezTo>
                <a:cubicBezTo>
                  <a:pt x="345558" y="637953"/>
                  <a:pt x="489098" y="659219"/>
                  <a:pt x="600740" y="643270"/>
                </a:cubicBezTo>
                <a:cubicBezTo>
                  <a:pt x="712382" y="627321"/>
                  <a:pt x="832884" y="531628"/>
                  <a:pt x="930349" y="536944"/>
                </a:cubicBezTo>
                <a:cubicBezTo>
                  <a:pt x="1027814" y="542260"/>
                  <a:pt x="1088065" y="648586"/>
                  <a:pt x="1185530" y="675167"/>
                </a:cubicBezTo>
                <a:cubicBezTo>
                  <a:pt x="1282995" y="701748"/>
                  <a:pt x="1426535" y="705292"/>
                  <a:pt x="1515140" y="696432"/>
                </a:cubicBezTo>
                <a:cubicBezTo>
                  <a:pt x="1603745" y="687572"/>
                  <a:pt x="1646274" y="622005"/>
                  <a:pt x="1717158" y="622005"/>
                </a:cubicBezTo>
                <a:cubicBezTo>
                  <a:pt x="1788042" y="622005"/>
                  <a:pt x="1940442" y="696432"/>
                  <a:pt x="1940442" y="696432"/>
                </a:cubicBezTo>
                <a:cubicBezTo>
                  <a:pt x="2018414" y="723013"/>
                  <a:pt x="2091070" y="769088"/>
                  <a:pt x="2184991" y="781493"/>
                </a:cubicBezTo>
                <a:cubicBezTo>
                  <a:pt x="2278912" y="793898"/>
                  <a:pt x="2420680" y="785037"/>
                  <a:pt x="2503968" y="770860"/>
                </a:cubicBezTo>
                <a:cubicBezTo>
                  <a:pt x="2587256" y="756683"/>
                  <a:pt x="2604977" y="687572"/>
                  <a:pt x="2684721" y="696432"/>
                </a:cubicBezTo>
                <a:cubicBezTo>
                  <a:pt x="2764465" y="705292"/>
                  <a:pt x="2869019" y="790353"/>
                  <a:pt x="2982433" y="824023"/>
                </a:cubicBezTo>
                <a:cubicBezTo>
                  <a:pt x="3095847" y="857693"/>
                  <a:pt x="3260652" y="878958"/>
                  <a:pt x="3365205" y="898451"/>
                </a:cubicBezTo>
                <a:cubicBezTo>
                  <a:pt x="3469758" y="917944"/>
                  <a:pt x="3586717" y="933893"/>
                  <a:pt x="3609754" y="940981"/>
                </a:cubicBezTo>
                <a:cubicBezTo>
                  <a:pt x="3632791" y="948069"/>
                  <a:pt x="3613298" y="923261"/>
                  <a:pt x="3545958" y="930349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obodni oblik 6">
            <a:extLst>
              <a:ext uri="{FF2B5EF4-FFF2-40B4-BE49-F238E27FC236}">
                <a16:creationId xmlns="" xmlns:a16="http://schemas.microsoft.com/office/drawing/2014/main" id="{E93C3406-0842-4FD7-B839-76814328D806}"/>
              </a:ext>
            </a:extLst>
          </p:cNvPr>
          <p:cNvSpPr/>
          <p:nvPr/>
        </p:nvSpPr>
        <p:spPr>
          <a:xfrm>
            <a:off x="2861837" y="2288757"/>
            <a:ext cx="958311" cy="479777"/>
          </a:xfrm>
          <a:custGeom>
            <a:avLst/>
            <a:gdLst>
              <a:gd name="connsiteX0" fmla="*/ 1923898 w 2142135"/>
              <a:gd name="connsiteY0" fmla="*/ 576681 h 1038758"/>
              <a:gd name="connsiteX1" fmla="*/ 2084832 w 2142135"/>
              <a:gd name="connsiteY1" fmla="*/ 510844 h 1038758"/>
              <a:gd name="connsiteX2" fmla="*/ 2106778 w 2142135"/>
              <a:gd name="connsiteY2" fmla="*/ 437692 h 1038758"/>
              <a:gd name="connsiteX3" fmla="*/ 1872691 w 2142135"/>
              <a:gd name="connsiteY3" fmla="*/ 364540 h 1038758"/>
              <a:gd name="connsiteX4" fmla="*/ 1748333 w 2142135"/>
              <a:gd name="connsiteY4" fmla="*/ 342595 h 1038758"/>
              <a:gd name="connsiteX5" fmla="*/ 1660551 w 2142135"/>
              <a:gd name="connsiteY5" fmla="*/ 306019 h 1038758"/>
              <a:gd name="connsiteX6" fmla="*/ 1506931 w 2142135"/>
              <a:gd name="connsiteY6" fmla="*/ 298703 h 1038758"/>
              <a:gd name="connsiteX7" fmla="*/ 1367943 w 2142135"/>
              <a:gd name="connsiteY7" fmla="*/ 225551 h 1038758"/>
              <a:gd name="connsiteX8" fmla="*/ 1272845 w 2142135"/>
              <a:gd name="connsiteY8" fmla="*/ 240182 h 1038758"/>
              <a:gd name="connsiteX9" fmla="*/ 1228954 w 2142135"/>
              <a:gd name="connsiteY9" fmla="*/ 335279 h 1038758"/>
              <a:gd name="connsiteX10" fmla="*/ 1133856 w 2142135"/>
              <a:gd name="connsiteY10" fmla="*/ 357225 h 1038758"/>
              <a:gd name="connsiteX11" fmla="*/ 907085 w 2142135"/>
              <a:gd name="connsiteY11" fmla="*/ 357225 h 1038758"/>
              <a:gd name="connsiteX12" fmla="*/ 848563 w 2142135"/>
              <a:gd name="connsiteY12" fmla="*/ 276758 h 1038758"/>
              <a:gd name="connsiteX13" fmla="*/ 753466 w 2142135"/>
              <a:gd name="connsiteY13" fmla="*/ 145084 h 1038758"/>
              <a:gd name="connsiteX14" fmla="*/ 621792 w 2142135"/>
              <a:gd name="connsiteY14" fmla="*/ 145084 h 1038758"/>
              <a:gd name="connsiteX15" fmla="*/ 490119 w 2142135"/>
              <a:gd name="connsiteY15" fmla="*/ 181660 h 1038758"/>
              <a:gd name="connsiteX16" fmla="*/ 424282 w 2142135"/>
              <a:gd name="connsiteY16" fmla="*/ 196291 h 1038758"/>
              <a:gd name="connsiteX17" fmla="*/ 307239 w 2142135"/>
              <a:gd name="connsiteY17" fmla="*/ 145084 h 1038758"/>
              <a:gd name="connsiteX18" fmla="*/ 160935 w 2142135"/>
              <a:gd name="connsiteY18" fmla="*/ 108508 h 1038758"/>
              <a:gd name="connsiteX19" fmla="*/ 7315 w 2142135"/>
              <a:gd name="connsiteY19" fmla="*/ 13411 h 1038758"/>
              <a:gd name="connsiteX20" fmla="*/ 117043 w 2142135"/>
              <a:gd name="connsiteY20" fmla="*/ 188975 h 1038758"/>
              <a:gd name="connsiteX21" fmla="*/ 95098 w 2142135"/>
              <a:gd name="connsiteY21" fmla="*/ 320649 h 1038758"/>
              <a:gd name="connsiteX22" fmla="*/ 58522 w 2142135"/>
              <a:gd name="connsiteY22" fmla="*/ 488899 h 1038758"/>
              <a:gd name="connsiteX23" fmla="*/ 109728 w 2142135"/>
              <a:gd name="connsiteY23" fmla="*/ 635203 h 1038758"/>
              <a:gd name="connsiteX24" fmla="*/ 263347 w 2142135"/>
              <a:gd name="connsiteY24" fmla="*/ 671779 h 1038758"/>
              <a:gd name="connsiteX25" fmla="*/ 365760 w 2142135"/>
              <a:gd name="connsiteY25" fmla="*/ 730300 h 1038758"/>
              <a:gd name="connsiteX26" fmla="*/ 438912 w 2142135"/>
              <a:gd name="connsiteY26" fmla="*/ 825398 h 1038758"/>
              <a:gd name="connsiteX27" fmla="*/ 563271 w 2142135"/>
              <a:gd name="connsiteY27" fmla="*/ 920495 h 1038758"/>
              <a:gd name="connsiteX28" fmla="*/ 775411 w 2142135"/>
              <a:gd name="connsiteY28" fmla="*/ 1037539 h 1038758"/>
              <a:gd name="connsiteX29" fmla="*/ 848563 w 2142135"/>
              <a:gd name="connsiteY29" fmla="*/ 913180 h 1038758"/>
              <a:gd name="connsiteX30" fmla="*/ 1053389 w 2142135"/>
              <a:gd name="connsiteY30" fmla="*/ 854659 h 1038758"/>
              <a:gd name="connsiteX31" fmla="*/ 1214323 w 2142135"/>
              <a:gd name="connsiteY31" fmla="*/ 803452 h 1038758"/>
              <a:gd name="connsiteX32" fmla="*/ 1345997 w 2142135"/>
              <a:gd name="connsiteY32" fmla="*/ 796137 h 1038758"/>
              <a:gd name="connsiteX33" fmla="*/ 1484986 w 2142135"/>
              <a:gd name="connsiteY33" fmla="*/ 810767 h 1038758"/>
              <a:gd name="connsiteX34" fmla="*/ 1733703 w 2142135"/>
              <a:gd name="connsiteY34" fmla="*/ 810767 h 1038758"/>
              <a:gd name="connsiteX35" fmla="*/ 1850746 w 2142135"/>
              <a:gd name="connsiteY35" fmla="*/ 722985 h 1038758"/>
              <a:gd name="connsiteX36" fmla="*/ 1843431 w 2142135"/>
              <a:gd name="connsiteY36" fmla="*/ 620572 h 1038758"/>
              <a:gd name="connsiteX37" fmla="*/ 1923898 w 2142135"/>
              <a:gd name="connsiteY37" fmla="*/ 576681 h 103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42135" h="1038758">
                <a:moveTo>
                  <a:pt x="1923898" y="576681"/>
                </a:moveTo>
                <a:cubicBezTo>
                  <a:pt x="1964131" y="558393"/>
                  <a:pt x="2054352" y="534009"/>
                  <a:pt x="2084832" y="510844"/>
                </a:cubicBezTo>
                <a:cubicBezTo>
                  <a:pt x="2115312" y="487679"/>
                  <a:pt x="2142135" y="462076"/>
                  <a:pt x="2106778" y="437692"/>
                </a:cubicBezTo>
                <a:cubicBezTo>
                  <a:pt x="2071421" y="413308"/>
                  <a:pt x="1932432" y="380390"/>
                  <a:pt x="1872691" y="364540"/>
                </a:cubicBezTo>
                <a:cubicBezTo>
                  <a:pt x="1812950" y="348691"/>
                  <a:pt x="1783690" y="352349"/>
                  <a:pt x="1748333" y="342595"/>
                </a:cubicBezTo>
                <a:cubicBezTo>
                  <a:pt x="1712976" y="332841"/>
                  <a:pt x="1700785" y="313334"/>
                  <a:pt x="1660551" y="306019"/>
                </a:cubicBezTo>
                <a:cubicBezTo>
                  <a:pt x="1620317" y="298704"/>
                  <a:pt x="1555699" y="312114"/>
                  <a:pt x="1506931" y="298703"/>
                </a:cubicBezTo>
                <a:cubicBezTo>
                  <a:pt x="1458163" y="285292"/>
                  <a:pt x="1406957" y="235304"/>
                  <a:pt x="1367943" y="225551"/>
                </a:cubicBezTo>
                <a:cubicBezTo>
                  <a:pt x="1328929" y="215798"/>
                  <a:pt x="1296010" y="221894"/>
                  <a:pt x="1272845" y="240182"/>
                </a:cubicBezTo>
                <a:cubicBezTo>
                  <a:pt x="1249680" y="258470"/>
                  <a:pt x="1252119" y="315772"/>
                  <a:pt x="1228954" y="335279"/>
                </a:cubicBezTo>
                <a:cubicBezTo>
                  <a:pt x="1205789" y="354786"/>
                  <a:pt x="1187501" y="353567"/>
                  <a:pt x="1133856" y="357225"/>
                </a:cubicBezTo>
                <a:cubicBezTo>
                  <a:pt x="1080211" y="360883"/>
                  <a:pt x="954634" y="370636"/>
                  <a:pt x="907085" y="357225"/>
                </a:cubicBezTo>
                <a:cubicBezTo>
                  <a:pt x="859536" y="343814"/>
                  <a:pt x="848563" y="276758"/>
                  <a:pt x="848563" y="276758"/>
                </a:cubicBezTo>
                <a:cubicBezTo>
                  <a:pt x="822960" y="241401"/>
                  <a:pt x="791261" y="167030"/>
                  <a:pt x="753466" y="145084"/>
                </a:cubicBezTo>
                <a:cubicBezTo>
                  <a:pt x="715671" y="123138"/>
                  <a:pt x="665683" y="138988"/>
                  <a:pt x="621792" y="145084"/>
                </a:cubicBezTo>
                <a:cubicBezTo>
                  <a:pt x="577901" y="151180"/>
                  <a:pt x="523037" y="173126"/>
                  <a:pt x="490119" y="181660"/>
                </a:cubicBezTo>
                <a:cubicBezTo>
                  <a:pt x="457201" y="190195"/>
                  <a:pt x="454762" y="202387"/>
                  <a:pt x="424282" y="196291"/>
                </a:cubicBezTo>
                <a:cubicBezTo>
                  <a:pt x="393802" y="190195"/>
                  <a:pt x="351130" y="159715"/>
                  <a:pt x="307239" y="145084"/>
                </a:cubicBezTo>
                <a:cubicBezTo>
                  <a:pt x="263348" y="130454"/>
                  <a:pt x="210922" y="130453"/>
                  <a:pt x="160935" y="108508"/>
                </a:cubicBezTo>
                <a:cubicBezTo>
                  <a:pt x="110948" y="86563"/>
                  <a:pt x="14630" y="0"/>
                  <a:pt x="7315" y="13411"/>
                </a:cubicBezTo>
                <a:cubicBezTo>
                  <a:pt x="0" y="26822"/>
                  <a:pt x="102412" y="137769"/>
                  <a:pt x="117043" y="188975"/>
                </a:cubicBezTo>
                <a:cubicBezTo>
                  <a:pt x="131674" y="240181"/>
                  <a:pt x="104851" y="270662"/>
                  <a:pt x="95098" y="320649"/>
                </a:cubicBezTo>
                <a:cubicBezTo>
                  <a:pt x="85345" y="370636"/>
                  <a:pt x="56084" y="436473"/>
                  <a:pt x="58522" y="488899"/>
                </a:cubicBezTo>
                <a:cubicBezTo>
                  <a:pt x="60960" y="541325"/>
                  <a:pt x="75591" y="604723"/>
                  <a:pt x="109728" y="635203"/>
                </a:cubicBezTo>
                <a:cubicBezTo>
                  <a:pt x="143865" y="665683"/>
                  <a:pt x="220675" y="655930"/>
                  <a:pt x="263347" y="671779"/>
                </a:cubicBezTo>
                <a:cubicBezTo>
                  <a:pt x="306019" y="687628"/>
                  <a:pt x="336499" y="704697"/>
                  <a:pt x="365760" y="730300"/>
                </a:cubicBezTo>
                <a:cubicBezTo>
                  <a:pt x="395021" y="755903"/>
                  <a:pt x="405994" y="793699"/>
                  <a:pt x="438912" y="825398"/>
                </a:cubicBezTo>
                <a:cubicBezTo>
                  <a:pt x="471830" y="857097"/>
                  <a:pt x="507188" y="885138"/>
                  <a:pt x="563271" y="920495"/>
                </a:cubicBezTo>
                <a:cubicBezTo>
                  <a:pt x="619354" y="955852"/>
                  <a:pt x="727862" y="1038758"/>
                  <a:pt x="775411" y="1037539"/>
                </a:cubicBezTo>
                <a:cubicBezTo>
                  <a:pt x="822960" y="1036320"/>
                  <a:pt x="802233" y="943660"/>
                  <a:pt x="848563" y="913180"/>
                </a:cubicBezTo>
                <a:cubicBezTo>
                  <a:pt x="894893" y="882700"/>
                  <a:pt x="992429" y="872947"/>
                  <a:pt x="1053389" y="854659"/>
                </a:cubicBezTo>
                <a:cubicBezTo>
                  <a:pt x="1114349" y="836371"/>
                  <a:pt x="1165555" y="813206"/>
                  <a:pt x="1214323" y="803452"/>
                </a:cubicBezTo>
                <a:cubicBezTo>
                  <a:pt x="1263091" y="793698"/>
                  <a:pt x="1300887" y="794918"/>
                  <a:pt x="1345997" y="796137"/>
                </a:cubicBezTo>
                <a:cubicBezTo>
                  <a:pt x="1391108" y="797356"/>
                  <a:pt x="1420368" y="808329"/>
                  <a:pt x="1484986" y="810767"/>
                </a:cubicBezTo>
                <a:cubicBezTo>
                  <a:pt x="1549604" y="813205"/>
                  <a:pt x="1672743" y="825397"/>
                  <a:pt x="1733703" y="810767"/>
                </a:cubicBezTo>
                <a:cubicBezTo>
                  <a:pt x="1794663" y="796137"/>
                  <a:pt x="1832458" y="754684"/>
                  <a:pt x="1850746" y="722985"/>
                </a:cubicBezTo>
                <a:cubicBezTo>
                  <a:pt x="1869034" y="691286"/>
                  <a:pt x="1832458" y="644956"/>
                  <a:pt x="1843431" y="620572"/>
                </a:cubicBezTo>
                <a:cubicBezTo>
                  <a:pt x="1854404" y="596188"/>
                  <a:pt x="1883665" y="594969"/>
                  <a:pt x="1923898" y="576681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965584"/>
            <a:ext cx="4114800" cy="266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609600" y="1524001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1800">
                <a:latin typeface="Arial Narrow" pitchFamily="34" charset="0"/>
              </a:rPr>
              <a:t>Lenght (N-S): </a:t>
            </a:r>
            <a:r>
              <a:rPr lang="en-US" sz="1800">
                <a:latin typeface="Arial Narrow" pitchFamily="34" charset="0"/>
              </a:rPr>
              <a:t>25 km</a:t>
            </a:r>
            <a:r>
              <a:rPr lang="sr-Latn-RS" sz="1800">
                <a:latin typeface="Arial Narrow" pitchFamily="34" charset="0"/>
              </a:rPr>
              <a:t>, </a:t>
            </a:r>
            <a:r>
              <a:rPr lang="sr-Latn-CS" sz="1800">
                <a:latin typeface="Arial Narrow" pitchFamily="34" charset="0"/>
              </a:rPr>
              <a:t>Width:  </a:t>
            </a:r>
            <a:r>
              <a:rPr lang="en-US" sz="1800">
                <a:latin typeface="Arial Narrow" pitchFamily="34" charset="0"/>
              </a:rPr>
              <a:t>10 km</a:t>
            </a:r>
            <a:endParaRPr lang="sr-Latn-RS" sz="1800">
              <a:latin typeface="Arial Narrow" pitchFamily="34" charset="0"/>
            </a:endParaRPr>
          </a:p>
          <a:p>
            <a:endParaRPr lang="sr-Latn-RS" sz="180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3400299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 descr="dump0006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19" t="12049" b="16831"/>
          <a:stretch/>
        </p:blipFill>
        <p:spPr>
          <a:xfrm>
            <a:off x="685799" y="609600"/>
            <a:ext cx="8077201" cy="3268344"/>
          </a:xfrm>
          <a:prstGeom prst="rect">
            <a:avLst/>
          </a:prstGeom>
        </p:spPr>
      </p:pic>
      <p:sp>
        <p:nvSpPr>
          <p:cNvPr id="3" name="Okvir za tekst 2"/>
          <p:cNvSpPr txBox="1"/>
          <p:nvPr/>
        </p:nvSpPr>
        <p:spPr>
          <a:xfrm>
            <a:off x="4114800" y="1305580"/>
            <a:ext cx="1154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b="1">
                <a:solidFill>
                  <a:schemeClr val="bg1"/>
                </a:solidFill>
                <a:latin typeface="Arial Narrow" pitchFamily="34" charset="0"/>
              </a:rPr>
              <a:t>8</a:t>
            </a:r>
            <a:r>
              <a:rPr lang="sr-Latn-RS" b="1">
                <a:solidFill>
                  <a:schemeClr val="bg1"/>
                </a:solidFill>
                <a:latin typeface="Arial Narrow" pitchFamily="34" charset="0"/>
              </a:rPr>
              <a:t>1</a:t>
            </a:r>
            <a:r>
              <a:rPr lang="x-none" b="1">
                <a:solidFill>
                  <a:schemeClr val="bg1"/>
                </a:solidFill>
                <a:latin typeface="Arial Narrow" pitchFamily="34" charset="0"/>
              </a:rPr>
              <a:t> t Au</a:t>
            </a:r>
            <a:endParaRPr lang="en-US" b="1">
              <a:solidFill>
                <a:schemeClr val="bg1"/>
              </a:solidFill>
              <a:latin typeface="Arial Narrow" pitchFamily="34" charset="0"/>
            </a:endParaRPr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33400" y="4342497"/>
          <a:ext cx="8179567" cy="2134503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1445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99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84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38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15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53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8688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9522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0700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8298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43168"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400" b="1">
                        <a:effectLst/>
                        <a:latin typeface="Arial Narrow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400" b="1">
                        <a:effectLst/>
                        <a:latin typeface="Arial Narrow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effectLst/>
                          <a:latin typeface="Arial Narrow" pitchFamily="34" charset="0"/>
                        </a:rPr>
                        <a:t> </a:t>
                      </a:r>
                      <a:r>
                        <a:rPr lang="sr-Latn-RS" sz="1400" b="1">
                          <a:effectLst/>
                          <a:latin typeface="Arial Narrow" pitchFamily="34" charset="0"/>
                        </a:rPr>
                        <a:t>Deposit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2254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 Narrow" pitchFamily="34" charset="0"/>
                        </a:rPr>
                        <a:t> 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gridSpan="8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600" b="1">
                          <a:effectLst/>
                          <a:latin typeface="Arial Narrow" pitchFamily="34" charset="0"/>
                        </a:rPr>
                        <a:t>Timol Gold Project</a:t>
                      </a:r>
                      <a:r>
                        <a:rPr lang="sr-Latn-RS" sz="1600" b="1" baseline="0">
                          <a:effectLst/>
                          <a:latin typeface="Arial Narrow" pitchFamily="34" charset="0"/>
                        </a:rPr>
                        <a:t> – Indicated and Inferred Resources used in the PEA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254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hMerge="1">
                  <a:txBody>
                    <a:bodyPr/>
                    <a:lstStyle/>
                    <a:p>
                      <a:pPr marL="2254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5352">
                <a:tc vMerge="1">
                  <a:txBody>
                    <a:bodyPr/>
                    <a:lstStyle/>
                    <a:p>
                      <a:pPr marL="2254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 anchor="ctr"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100" b="1">
                          <a:effectLst/>
                          <a:latin typeface="Arial Narrow" pitchFamily="34" charset="0"/>
                        </a:rPr>
                        <a:t>Cut-off Grade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100" b="1">
                          <a:effectLst/>
                          <a:latin typeface="Arial Narrow" pitchFamily="34" charset="0"/>
                        </a:rPr>
                        <a:t>(</a:t>
                      </a:r>
                      <a:r>
                        <a:rPr lang="en-US" sz="1100" b="1">
                          <a:effectLst/>
                          <a:latin typeface="Arial Narrow" pitchFamily="34" charset="0"/>
                        </a:rPr>
                        <a:t>Au</a:t>
                      </a:r>
                      <a:r>
                        <a:rPr lang="sr-Latn-RS" sz="1100" b="1">
                          <a:effectLst/>
                          <a:latin typeface="Arial Narrow" pitchFamily="34" charset="0"/>
                        </a:rPr>
                        <a:t>, </a:t>
                      </a:r>
                      <a:r>
                        <a:rPr lang="en-US" sz="1100" b="1">
                          <a:effectLst/>
                          <a:latin typeface="Arial Narrow" pitchFamily="34" charset="0"/>
                        </a:rPr>
                        <a:t>g/t</a:t>
                      </a:r>
                      <a:r>
                        <a:rPr lang="x-none" sz="1100" b="1">
                          <a:effectLst/>
                          <a:latin typeface="Arial Narrow" pitchFamily="34" charset="0"/>
                        </a:rPr>
                        <a:t>)</a:t>
                      </a:r>
                      <a:endParaRPr lang="en-US" sz="11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 anchor="ctr"/>
                </a:tc>
                <a:tc gridSpan="4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 Narrow" pitchFamily="34" charset="0"/>
                        </a:rPr>
                        <a:t> </a:t>
                      </a:r>
                      <a:r>
                        <a:rPr lang="sr-Latn-RS" sz="1600" b="1">
                          <a:effectLst/>
                          <a:latin typeface="Arial Narrow" pitchFamily="34" charset="0"/>
                        </a:rPr>
                        <a:t>Indicated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hMerge="1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hMerge="1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600" b="1">
                          <a:effectLst/>
                          <a:latin typeface="Arial Narrow" pitchFamily="34" charset="0"/>
                        </a:rPr>
                        <a:t>Inferred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hMerge="1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hMerge="1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5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0">
                          <a:effectLst/>
                          <a:latin typeface="Arial Narrow" pitchFamily="34" charset="0"/>
                        </a:rPr>
                        <a:t>Ore, </a:t>
                      </a: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Mt</a:t>
                      </a: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Arial Narrow" pitchFamily="34" charset="0"/>
                        </a:rPr>
                        <a:t>Au</a:t>
                      </a:r>
                      <a:r>
                        <a:rPr lang="sr-Latn-RS" sz="1200" b="0"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(</a:t>
                      </a:r>
                      <a:r>
                        <a:rPr lang="en-US" sz="1200" b="0">
                          <a:effectLst/>
                          <a:latin typeface="Arial Narrow" pitchFamily="34" charset="0"/>
                        </a:rPr>
                        <a:t>g/t</a:t>
                      </a: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)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Au</a:t>
                      </a:r>
                      <a:r>
                        <a:rPr lang="sr-Latn-RS" sz="1200" b="0"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(Moz)</a:t>
                      </a: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200" b="0" baseline="0">
                          <a:effectLst/>
                          <a:latin typeface="Arial Narrow" pitchFamily="34" charset="0"/>
                        </a:rPr>
                        <a:t>Au</a:t>
                      </a:r>
                      <a:r>
                        <a:rPr lang="sr-Latn-RS" sz="1200" b="0" baseline="0">
                          <a:effectLst/>
                          <a:latin typeface="Arial Narrow" pitchFamily="34" charset="0"/>
                        </a:rPr>
                        <a:t> (</a:t>
                      </a:r>
                      <a:r>
                        <a:rPr lang="x-none" sz="1200" b="0" baseline="0">
                          <a:effectLst/>
                          <a:latin typeface="Arial Narrow" pitchFamily="34" charset="0"/>
                        </a:rPr>
                        <a:t>t</a:t>
                      </a:r>
                      <a:r>
                        <a:rPr lang="sr-Latn-RS" sz="1200" b="0" baseline="0">
                          <a:effectLst/>
                          <a:latin typeface="Arial Narrow" pitchFamily="34" charset="0"/>
                        </a:rPr>
                        <a:t>)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200" b="0">
                          <a:effectLst/>
                          <a:latin typeface="Arial Narrow" pitchFamily="34" charset="0"/>
                        </a:rPr>
                        <a:t>Ore, </a:t>
                      </a: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Mt</a:t>
                      </a: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0">
                          <a:effectLst/>
                          <a:latin typeface="Arial Narrow" pitchFamily="34" charset="0"/>
                        </a:rPr>
                        <a:t>Au</a:t>
                      </a:r>
                      <a:r>
                        <a:rPr lang="sr-Latn-RS" sz="1200" b="0"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(</a:t>
                      </a:r>
                      <a:r>
                        <a:rPr lang="en-US" sz="1200" b="0">
                          <a:effectLst/>
                          <a:latin typeface="Arial Narrow" pitchFamily="34" charset="0"/>
                        </a:rPr>
                        <a:t>g/t</a:t>
                      </a: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)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Au</a:t>
                      </a:r>
                      <a:r>
                        <a:rPr lang="sr-Latn-RS" sz="1200" b="0"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x-none" sz="1200" b="0">
                          <a:effectLst/>
                          <a:latin typeface="Arial Narrow" pitchFamily="34" charset="0"/>
                        </a:rPr>
                        <a:t>(Moz)</a:t>
                      </a: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200" b="0" baseline="0">
                          <a:effectLst/>
                          <a:latin typeface="Arial Narrow" pitchFamily="34" charset="0"/>
                        </a:rPr>
                        <a:t>Au </a:t>
                      </a:r>
                      <a:r>
                        <a:rPr lang="sr-Latn-RS" sz="1200" b="0" baseline="0"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x-none" sz="1200" b="0" baseline="0">
                          <a:effectLst/>
                          <a:latin typeface="Arial Narrow" pitchFamily="34" charset="0"/>
                        </a:rPr>
                        <a:t>(t)</a:t>
                      </a:r>
                      <a:endParaRPr lang="en-US" sz="12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5625">
                <a:tc>
                  <a:txBody>
                    <a:bodyPr/>
                    <a:lstStyle/>
                    <a:p>
                      <a:pPr marL="6731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Bigar Hill 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0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.3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38.62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.19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.48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 strike="noStrike">
                          <a:effectLst/>
                          <a:latin typeface="Arial Narrow" pitchFamily="34" charset="0"/>
                        </a:rPr>
                        <a:t>45.96</a:t>
                      </a:r>
                      <a:endParaRPr lang="en-US" sz="1400" b="0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.3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.3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0.1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b="0" strike="noStrike">
                          <a:effectLst/>
                          <a:latin typeface="Arial Narrow" pitchFamily="34" charset="0"/>
                        </a:rPr>
                        <a:t>1.69</a:t>
                      </a:r>
                      <a:endParaRPr lang="x-none" sz="1400" b="0" strike="noStrike">
                        <a:effectLst/>
                        <a:latin typeface="Arial Narrow" pitchFamily="34" charset="0"/>
                      </a:endParaRPr>
                    </a:p>
                  </a:txBody>
                  <a:tcPr marL="0" marR="39370" marT="4254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5625">
                <a:tc>
                  <a:txBody>
                    <a:bodyPr/>
                    <a:lstStyle/>
                    <a:p>
                      <a:pPr marL="6731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Korkan 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0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.3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22.35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.07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0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7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7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x-none" sz="1400" b="0">
                        <a:effectLst/>
                        <a:latin typeface="Arial Narrow" pitchFamily="34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b="0" strike="noStrike">
                          <a:effectLst/>
                          <a:latin typeface="Arial Narrow" pitchFamily="34" charset="0"/>
                        </a:rPr>
                        <a:t>23.91</a:t>
                      </a:r>
                      <a:endParaRPr lang="x-none" sz="1400" b="0" strike="noStrike">
                        <a:effectLst/>
                        <a:latin typeface="Arial Narrow" pitchFamily="34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2.7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0.9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0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.1</a:t>
                      </a:r>
                      <a:endParaRPr lang="x-none" sz="1400" b="0">
                        <a:effectLst/>
                        <a:latin typeface="Arial Narrow" pitchFamily="34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sz="1400" b="0" strike="noStrike">
                          <a:effectLst/>
                          <a:latin typeface="Arial Narrow" pitchFamily="34" charset="0"/>
                        </a:rPr>
                        <a:t>2.43</a:t>
                      </a:r>
                      <a:endParaRPr lang="en-US" sz="1400" b="0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5625">
                <a:tc>
                  <a:txBody>
                    <a:bodyPr/>
                    <a:lstStyle/>
                    <a:p>
                      <a:pPr marL="6731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Kraku Pe</a:t>
                      </a:r>
                      <a:r>
                        <a:rPr lang="x-none" sz="1400" b="0">
                          <a:effectLst/>
                          <a:latin typeface="Arial Narrow" pitchFamily="34" charset="0"/>
                        </a:rPr>
                        <a:t>š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ter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0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.3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6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.45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.05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0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.</a:t>
                      </a:r>
                      <a:r>
                        <a:rPr lang="en-US" sz="1400" b="0">
                          <a:effectLst/>
                          <a:latin typeface="Arial Narrow" pitchFamily="34" charset="0"/>
                        </a:rPr>
                        <a:t>2</a:t>
                      </a:r>
                      <a:r>
                        <a:rPr lang="sr-Latn-RS" sz="1400" b="0">
                          <a:effectLst/>
                          <a:latin typeface="Arial Narrow" pitchFamily="34" charset="0"/>
                        </a:rPr>
                        <a:t>2</a:t>
                      </a:r>
                      <a:endParaRPr lang="x-none" sz="1400" b="0">
                        <a:effectLst/>
                        <a:latin typeface="Arial Narrow" pitchFamily="34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 strike="noStrike">
                          <a:effectLst/>
                          <a:latin typeface="Arial Narrow" pitchFamily="34" charset="0"/>
                        </a:rPr>
                        <a:t>6.77</a:t>
                      </a:r>
                      <a:endParaRPr lang="en-US" sz="1400" b="0" strike="noStrike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 kern="1200">
                          <a:effectLst/>
                          <a:latin typeface="Arial Narrow" pitchFamily="34" charset="0"/>
                        </a:rPr>
                        <a:t>0.3</a:t>
                      </a:r>
                      <a:r>
                        <a:rPr lang="en-US" sz="1400" b="0" kern="120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0" kern="120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 kern="1200">
                          <a:solidFill>
                            <a:schemeClr val="dk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0.8</a:t>
                      </a:r>
                      <a:endParaRPr lang="en-US" sz="1400" b="0" kern="120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effectLst/>
                          <a:latin typeface="Arial Narrow" pitchFamily="34" charset="0"/>
                        </a:rPr>
                        <a:t>0</a:t>
                      </a:r>
                      <a:r>
                        <a:rPr lang="sr-Latn-RS" sz="1400" b="0" kern="1200">
                          <a:effectLst/>
                          <a:latin typeface="Arial Narrow" pitchFamily="34" charset="0"/>
                        </a:rPr>
                        <a:t>.8</a:t>
                      </a:r>
                      <a:r>
                        <a:rPr lang="en-US" sz="1400" b="0" kern="1200">
                          <a:effectLst/>
                          <a:latin typeface="Arial Narrow" pitchFamily="34" charset="0"/>
                        </a:rPr>
                        <a:t> </a:t>
                      </a:r>
                      <a:endParaRPr lang="x-none" sz="1400" b="0" kern="120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0" strike="noStrike" kern="1200">
                          <a:effectLst/>
                          <a:latin typeface="Arial Narrow" pitchFamily="34" charset="0"/>
                        </a:rPr>
                        <a:t>0.24</a:t>
                      </a:r>
                      <a:endParaRPr lang="en-US" sz="1400" b="0" strike="noStrike" kern="120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5625">
                <a:tc>
                  <a:txBody>
                    <a:bodyPr/>
                    <a:lstStyle/>
                    <a:p>
                      <a:pPr marL="6731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>
                          <a:effectLst/>
                          <a:latin typeface="Arial Narrow" pitchFamily="34" charset="0"/>
                        </a:rPr>
                        <a:t>Total</a:t>
                      </a:r>
                      <a:r>
                        <a:rPr lang="x-none" sz="1400" b="1">
                          <a:effectLst/>
                          <a:latin typeface="Arial Narrow" pitchFamily="34" charset="0"/>
                        </a:rPr>
                        <a:t>: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22542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 Narrow" pitchFamily="34" charset="0"/>
                        </a:rPr>
                        <a:t> 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u="none" kern="1200">
                          <a:solidFill>
                            <a:srgbClr val="420000"/>
                          </a:solidFill>
                          <a:effectLst/>
                          <a:latin typeface="Arial Narrow" pitchFamily="34" charset="0"/>
                        </a:rPr>
                        <a:t>67.42</a:t>
                      </a:r>
                      <a:r>
                        <a:rPr lang="en-US" sz="1400" b="1" u="none" kern="1200"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1" u="none" kern="120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kern="1200">
                          <a:solidFill>
                            <a:srgbClr val="420000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lang="sr-Latn-RS" sz="1400" b="1" u="none" kern="1200">
                          <a:solidFill>
                            <a:srgbClr val="420000"/>
                          </a:solidFill>
                          <a:effectLst/>
                          <a:latin typeface="Arial Narrow" pitchFamily="34" charset="0"/>
                        </a:rPr>
                        <a:t>.14</a:t>
                      </a:r>
                      <a:r>
                        <a:rPr lang="en-US" sz="1400" b="1" u="none" kern="1200">
                          <a:solidFill>
                            <a:srgbClr val="420000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endParaRPr lang="en-US" sz="1400" b="1" u="none" kern="1200">
                        <a:solidFill>
                          <a:srgbClr val="42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kern="1200">
                          <a:solidFill>
                            <a:srgbClr val="420000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  <a:r>
                        <a:rPr lang="sr-Latn-RS" sz="1400" b="1" u="none" kern="1200">
                          <a:solidFill>
                            <a:srgbClr val="420000"/>
                          </a:solidFill>
                          <a:effectLst/>
                          <a:latin typeface="Arial Narrow" pitchFamily="34" charset="0"/>
                        </a:rPr>
                        <a:t>.48</a:t>
                      </a:r>
                      <a:endParaRPr lang="en-US" sz="1400" b="1" u="none" kern="1200">
                        <a:solidFill>
                          <a:srgbClr val="42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u="none" strike="noStrike" kern="1200">
                          <a:effectLst/>
                          <a:latin typeface="Arial Narrow" pitchFamily="34" charset="0"/>
                        </a:rPr>
                        <a:t>76.64</a:t>
                      </a:r>
                      <a:endParaRPr lang="en-US" sz="1400" b="1" u="none" strike="noStrike" kern="120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u="none" kern="1200">
                          <a:solidFill>
                            <a:srgbClr val="420000"/>
                          </a:solidFill>
                          <a:effectLst/>
                          <a:latin typeface="Arial Narrow" pitchFamily="34" charset="0"/>
                        </a:rPr>
                        <a:t>4.3</a:t>
                      </a:r>
                      <a:endParaRPr lang="en-US" sz="1400" b="1" u="none" kern="1200">
                        <a:solidFill>
                          <a:srgbClr val="42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u="none" kern="1200">
                          <a:solidFill>
                            <a:srgbClr val="420000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  <a:endParaRPr lang="en-US" sz="1400" b="1" u="none" kern="1200">
                        <a:solidFill>
                          <a:srgbClr val="42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u="none" kern="1200">
                          <a:solidFill>
                            <a:srgbClr val="420000"/>
                          </a:solidFill>
                          <a:effectLst/>
                          <a:latin typeface="Arial Narrow" pitchFamily="34" charset="0"/>
                        </a:rPr>
                        <a:t>0.2</a:t>
                      </a:r>
                      <a:endParaRPr lang="x-none" sz="1400" b="1" u="none" kern="1200">
                        <a:solidFill>
                          <a:srgbClr val="42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u="none" strike="noStrike" kern="1200">
                          <a:effectLst/>
                          <a:latin typeface="Arial Narrow" pitchFamily="34" charset="0"/>
                        </a:rPr>
                        <a:t>4.36</a:t>
                      </a:r>
                      <a:endParaRPr lang="x-none" sz="1400" b="1" u="none" strike="noStrike" kern="120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5625">
                <a:tc>
                  <a:txBody>
                    <a:bodyPr/>
                    <a:lstStyle/>
                    <a:p>
                      <a:pPr marL="6731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b="1" kern="1200">
                          <a:effectLst/>
                          <a:latin typeface="Arial Narrow" pitchFamily="34" charset="0"/>
                        </a:rPr>
                        <a:t>Korkan </a:t>
                      </a:r>
                      <a:r>
                        <a:rPr lang="sr-Latn-RS" sz="1400" b="1" kern="1200">
                          <a:effectLst/>
                          <a:latin typeface="Arial Narrow" pitchFamily="34" charset="0"/>
                        </a:rPr>
                        <a:t>East</a:t>
                      </a:r>
                      <a:endParaRPr lang="en-US" sz="1400" b="1" kern="1200">
                        <a:solidFill>
                          <a:schemeClr val="lt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b="1">
                          <a:effectLst/>
                          <a:latin typeface="Arial Narrow" pitchFamily="34" charset="0"/>
                        </a:rPr>
                        <a:t>2</a:t>
                      </a: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27114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14160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2254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22542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u="sng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x-none" sz="1400" b="1" kern="1200">
                          <a:effectLst/>
                          <a:latin typeface="Arial Narrow" pitchFamily="34" charset="0"/>
                        </a:rPr>
                        <a:t>1</a:t>
                      </a:r>
                      <a:r>
                        <a:rPr lang="sr-Latn-RS" sz="1400" b="1" kern="1200">
                          <a:effectLst/>
                          <a:latin typeface="Arial Narrow" pitchFamily="34" charset="0"/>
                        </a:rPr>
                        <a:t>.37</a:t>
                      </a:r>
                      <a:endParaRPr lang="en-US" sz="1400" b="1" kern="120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kern="1200"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3.4</a:t>
                      </a:r>
                      <a:endParaRPr lang="en-US" sz="1400" b="1" kern="120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kern="1200">
                          <a:effectLst/>
                          <a:latin typeface="Arial Narrow" pitchFamily="34" charset="0"/>
                        </a:rPr>
                        <a:t>0.147</a:t>
                      </a:r>
                      <a:endParaRPr lang="x-none" sz="1400" b="1" kern="1200"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39370" marT="42545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r-Latn-RS" sz="1400" b="1" u="none" strike="noStrike" kern="1200">
                          <a:solidFill>
                            <a:schemeClr val="dk1"/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4.66</a:t>
                      </a:r>
                      <a:endParaRPr lang="en-US" sz="1400" b="1" u="none" strike="noStrike" kern="1200">
                        <a:solidFill>
                          <a:schemeClr val="dk1"/>
                        </a:solidFill>
                        <a:effectLst/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0" marR="39370" marT="4254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Pravougaonik 4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514600" y="5943600"/>
            <a:ext cx="1600200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486400" y="5943600"/>
            <a:ext cx="1600200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1264126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596"/>
          <p:cNvSpPr txBox="1">
            <a:spLocks noChangeArrowheads="1"/>
          </p:cNvSpPr>
          <p:nvPr/>
        </p:nvSpPr>
        <p:spPr bwMode="auto">
          <a:xfrm>
            <a:off x="5334000" y="1219200"/>
            <a:ext cx="3429000" cy="478284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r>
              <a:rPr lang="sr-Latn-CS" sz="3200" b="1">
                <a:solidFill>
                  <a:schemeClr val="tx2">
                    <a:lumMod val="25000"/>
                    <a:lumOff val="75000"/>
                  </a:schemeClr>
                </a:solidFill>
              </a:rPr>
              <a:t>Republic of S</a:t>
            </a:r>
            <a:r>
              <a:rPr lang="en-US" sz="3200" b="1">
                <a:solidFill>
                  <a:schemeClr val="tx2">
                    <a:lumMod val="25000"/>
                    <a:lumOff val="75000"/>
                  </a:schemeClr>
                </a:solidFill>
              </a:rPr>
              <a:t>e</a:t>
            </a:r>
            <a:r>
              <a:rPr lang="sr-Latn-CS" sz="3200" b="1">
                <a:solidFill>
                  <a:schemeClr val="tx2">
                    <a:lumMod val="25000"/>
                    <a:lumOff val="75000"/>
                  </a:schemeClr>
                </a:solidFill>
              </a:rPr>
              <a:t>rbia</a:t>
            </a:r>
          </a:p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r>
              <a:rPr lang="sr-Latn-CS" sz="3200" b="1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r>
              <a:rPr lang="sr-Latn-CS" sz="2400" b="1">
                <a:solidFill>
                  <a:schemeClr val="bg1"/>
                </a:solidFill>
              </a:rPr>
              <a:t>88</a:t>
            </a:r>
            <a:r>
              <a:rPr lang="en-US" sz="2400" b="1">
                <a:solidFill>
                  <a:schemeClr val="bg1"/>
                </a:solidFill>
              </a:rPr>
              <a:t>,361</a:t>
            </a:r>
            <a:r>
              <a:rPr lang="sr-Latn-CS" sz="2400" b="1">
                <a:solidFill>
                  <a:schemeClr val="bg1"/>
                </a:solidFill>
              </a:rPr>
              <a:t> km</a:t>
            </a:r>
            <a:r>
              <a:rPr lang="sr-Latn-CS" sz="2400" b="1" baseline="30000">
                <a:solidFill>
                  <a:schemeClr val="bg1"/>
                </a:solidFill>
              </a:rPr>
              <a:t>2</a:t>
            </a:r>
            <a:endParaRPr lang="sr-Latn-CS" b="1" baseline="30000">
              <a:solidFill>
                <a:schemeClr val="bg1"/>
              </a:solidFill>
            </a:endParaRPr>
          </a:p>
          <a:p>
            <a:pPr algn="ctr" defTabSz="912813">
              <a:lnSpc>
                <a:spcPct val="90000"/>
              </a:lnSpc>
              <a:spcBef>
                <a:spcPts val="1800"/>
              </a:spcBef>
            </a:pPr>
            <a:r>
              <a:rPr lang="en-US" sz="2400">
                <a:solidFill>
                  <a:schemeClr val="bg1"/>
                </a:solidFill>
              </a:rPr>
              <a:t>Population</a:t>
            </a:r>
            <a:r>
              <a:rPr lang="sr-Latn-CS" sz="2400">
                <a:solidFill>
                  <a:schemeClr val="bg1"/>
                </a:solidFill>
              </a:rPr>
              <a:t>:</a:t>
            </a:r>
            <a:r>
              <a:rPr lang="en-US" sz="2400">
                <a:solidFill>
                  <a:schemeClr val="bg1"/>
                </a:solidFill>
              </a:rPr>
              <a:t>  </a:t>
            </a:r>
            <a:endParaRPr lang="sr-Latn-CS" sz="2400">
              <a:solidFill>
                <a:schemeClr val="bg1"/>
              </a:solidFill>
            </a:endParaRPr>
          </a:p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r>
              <a:rPr lang="en-US" sz="2400">
                <a:solidFill>
                  <a:schemeClr val="bg1"/>
                </a:solidFill>
              </a:rPr>
              <a:t>7,186,862 </a:t>
            </a:r>
            <a:endParaRPr lang="sr-Latn-CS" sz="2400">
              <a:solidFill>
                <a:schemeClr val="bg1"/>
              </a:solidFill>
            </a:endParaRPr>
          </a:p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r>
              <a:rPr lang="en-US" sz="1800">
                <a:solidFill>
                  <a:schemeClr val="bg1"/>
                </a:solidFill>
              </a:rPr>
              <a:t>(excluding Kosovo</a:t>
            </a:r>
            <a:r>
              <a:rPr lang="sr-Latn-CS" sz="1800">
                <a:solidFill>
                  <a:schemeClr val="bg1"/>
                </a:solidFill>
              </a:rPr>
              <a:t>)</a:t>
            </a:r>
            <a:endParaRPr lang="en-US" sz="2400">
              <a:solidFill>
                <a:schemeClr val="bg1"/>
              </a:solidFill>
            </a:endParaRPr>
          </a:p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endParaRPr lang="en-US" sz="2400" b="1">
              <a:solidFill>
                <a:schemeClr val="bg1"/>
              </a:solidFill>
            </a:endParaRPr>
          </a:p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r>
              <a:rPr lang="sr-Latn-CS" sz="2400" b="1">
                <a:solidFill>
                  <a:schemeClr val="bg1"/>
                </a:solidFill>
              </a:rPr>
              <a:t>0</a:t>
            </a:r>
            <a:r>
              <a:rPr lang="en-US" sz="2400" b="1">
                <a:solidFill>
                  <a:schemeClr val="bg1"/>
                </a:solidFill>
              </a:rPr>
              <a:t>.</a:t>
            </a:r>
            <a:r>
              <a:rPr lang="sr-Latn-CS" sz="2400" b="1">
                <a:solidFill>
                  <a:schemeClr val="bg1"/>
                </a:solidFill>
              </a:rPr>
              <a:t>059% </a:t>
            </a:r>
            <a:r>
              <a:rPr lang="en-US" sz="2400" b="1">
                <a:solidFill>
                  <a:schemeClr val="bg1"/>
                </a:solidFill>
              </a:rPr>
              <a:t>of the </a:t>
            </a:r>
            <a:r>
              <a:rPr lang="sr-Latn-CS" sz="2400" b="1">
                <a:solidFill>
                  <a:schemeClr val="bg1"/>
                </a:solidFill>
              </a:rPr>
              <a:t>W</a:t>
            </a:r>
            <a:r>
              <a:rPr lang="en-US" sz="2400" b="1">
                <a:solidFill>
                  <a:schemeClr val="bg1"/>
                </a:solidFill>
              </a:rPr>
              <a:t>orld’s </a:t>
            </a:r>
            <a:endParaRPr lang="sr-Latn-CS" sz="2400" b="1">
              <a:solidFill>
                <a:schemeClr val="bg1"/>
              </a:solidFill>
            </a:endParaRPr>
          </a:p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r>
              <a:rPr lang="en-US" sz="2400" b="1">
                <a:solidFill>
                  <a:schemeClr val="bg1"/>
                </a:solidFill>
              </a:rPr>
              <a:t>land surface</a:t>
            </a:r>
            <a:endParaRPr lang="sr-Latn-CS" sz="2400" b="1">
              <a:solidFill>
                <a:schemeClr val="bg1"/>
              </a:solidFill>
            </a:endParaRPr>
          </a:p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endParaRPr lang="sr-Latn-CS">
              <a:solidFill>
                <a:schemeClr val="bg1"/>
              </a:solidFill>
            </a:endParaRPr>
          </a:p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r>
              <a:rPr lang="sr-Latn-CS" sz="2400" b="1">
                <a:solidFill>
                  <a:schemeClr val="bg1"/>
                </a:solidFill>
              </a:rPr>
              <a:t>0</a:t>
            </a:r>
            <a:r>
              <a:rPr lang="en-US" sz="2400" b="1">
                <a:solidFill>
                  <a:schemeClr val="bg1"/>
                </a:solidFill>
              </a:rPr>
              <a:t>.</a:t>
            </a:r>
            <a:r>
              <a:rPr lang="sr-Latn-CS" sz="2400" b="1">
                <a:solidFill>
                  <a:schemeClr val="bg1"/>
                </a:solidFill>
              </a:rPr>
              <a:t>133% </a:t>
            </a:r>
            <a:r>
              <a:rPr lang="en-US" sz="2400" b="1">
                <a:solidFill>
                  <a:schemeClr val="bg1"/>
                </a:solidFill>
              </a:rPr>
              <a:t>of the </a:t>
            </a:r>
            <a:r>
              <a:rPr lang="sr-Latn-CS" sz="2400" b="1">
                <a:solidFill>
                  <a:schemeClr val="bg1"/>
                </a:solidFill>
              </a:rPr>
              <a:t>W</a:t>
            </a:r>
            <a:r>
              <a:rPr lang="en-US" sz="2400" b="1">
                <a:solidFill>
                  <a:schemeClr val="bg1"/>
                </a:solidFill>
              </a:rPr>
              <a:t>orld’s population</a:t>
            </a:r>
            <a:endParaRPr lang="en-GB" sz="3200" b="1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3744087-D7D4-43B7-AA61-5E2C445451BC}"/>
              </a:ext>
            </a:extLst>
          </p:cNvPr>
          <p:cNvSpPr/>
          <p:nvPr/>
        </p:nvSpPr>
        <p:spPr>
          <a:xfrm>
            <a:off x="685800" y="533400"/>
            <a:ext cx="3688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sr-Latn-RS" kern="0">
                <a:ln w="11430"/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+mn-cs"/>
              </a:rPr>
              <a:t>1)  </a:t>
            </a:r>
            <a:r>
              <a:rPr lang="en-US" kern="0">
                <a:ln w="11430"/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+mn-cs"/>
              </a:rPr>
              <a:t>General informations</a:t>
            </a:r>
          </a:p>
        </p:txBody>
      </p:sp>
      <p:pic>
        <p:nvPicPr>
          <p:cNvPr id="7" name="Picture 4690" descr="488px-SCG_Weltall_NASA"/>
          <p:cNvPicPr>
            <a:picLocks noChangeAspect="1" noChangeArrowheads="1"/>
          </p:cNvPicPr>
          <p:nvPr/>
        </p:nvPicPr>
        <p:blipFill>
          <a:blip r:embed="rId3" cstate="print"/>
          <a:srcRect l="1967" b="6517"/>
          <a:stretch>
            <a:fillRect/>
          </a:stretch>
        </p:blipFill>
        <p:spPr bwMode="auto">
          <a:xfrm>
            <a:off x="533400" y="1143000"/>
            <a:ext cx="4434271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avougaonik 5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bg1"/>
                </a:solidFill>
              </a:rPr>
              <a:t>Geological Survey of Serbia</a:t>
            </a:r>
            <a:endParaRPr lang="sr-Latn-C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родна слика">
            <a:extLst>
              <a:ext uri="{FF2B5EF4-FFF2-40B4-BE49-F238E27FC236}">
                <a16:creationId xmlns="" xmlns:a16="http://schemas.microsoft.com/office/drawing/2014/main" id="{22B16A90-1FC8-4E53-95DB-88140AC60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06" y="157119"/>
            <a:ext cx="8554293" cy="4541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6" name="Picture 2" descr="Сродна слика">
            <a:extLst>
              <a:ext uri="{FF2B5EF4-FFF2-40B4-BE49-F238E27FC236}">
                <a16:creationId xmlns="" xmlns:a16="http://schemas.microsoft.com/office/drawing/2014/main" id="{C76A1978-E71B-44F9-A7F7-C1C3FA7A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22" y="4267200"/>
            <a:ext cx="4035878" cy="2304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Резултат слика за jadar exploration">
            <a:extLst>
              <a:ext uri="{FF2B5EF4-FFF2-40B4-BE49-F238E27FC236}">
                <a16:creationId xmlns="" xmlns:a16="http://schemas.microsoft.com/office/drawing/2014/main" id="{15956E8E-E207-45C0-9A10-6C1A5D06D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02" y="4267200"/>
            <a:ext cx="4499698" cy="2317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4495800" y="1524000"/>
            <a:ext cx="4267200" cy="685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</a:pPr>
            <a:endParaRPr kumimoji="0" lang="sr-Latn-C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2784791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52600" y="4419600"/>
            <a:ext cx="2590800" cy="2057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sr-Latn-RS" sz="2600" kern="1200">
                <a:latin typeface="Impact" pitchFamily="34" charset="0"/>
              </a:rPr>
              <a:t>1.   Legislation </a:t>
            </a:r>
            <a:br>
              <a:rPr lang="sr-Latn-RS" sz="2600" kern="1200">
                <a:latin typeface="Impact" pitchFamily="34" charset="0"/>
              </a:rPr>
            </a:br>
            <a:r>
              <a:rPr lang="sr-Latn-RS" sz="2600" kern="1200">
                <a:latin typeface="Impact" pitchFamily="34" charset="0"/>
              </a:rPr>
              <a:t>2.  Exploitation</a:t>
            </a:r>
            <a:br>
              <a:rPr lang="sr-Latn-RS" sz="2600" kern="1200">
                <a:latin typeface="Impact" pitchFamily="34" charset="0"/>
              </a:rPr>
            </a:br>
            <a:r>
              <a:rPr lang="sr-Latn-RS" sz="2600" kern="1200">
                <a:latin typeface="Impact" pitchFamily="34" charset="0"/>
              </a:rPr>
              <a:t>3.  Ecology ...</a:t>
            </a:r>
            <a:endParaRPr lang="en-US" sz="2600" kern="1200">
              <a:latin typeface="Impact" pitchFamily="34" charset="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 bwMode="auto">
          <a:xfrm>
            <a:off x="304800" y="76200"/>
            <a:ext cx="3810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28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/>
            </a:r>
            <a:br>
              <a:rPr kumimoji="0" lang="en-US" sz="24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r-Latn-CS" sz="4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Mi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neral </a:t>
            </a:r>
            <a:r>
              <a:rPr kumimoji="0" lang="sr-Latn-RS" sz="4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R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esources </a:t>
            </a:r>
            <a:r>
              <a:rPr kumimoji="0" lang="sr-Latn-RS" sz="4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in the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 Serbia</a:t>
            </a:r>
            <a:r>
              <a:rPr kumimoji="0" lang="sr-Latn-RS" sz="4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:</a:t>
            </a:r>
            <a:endParaRPr kumimoji="0" lang="sr-Latn-R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  <a:p>
            <a:pPr marL="0" marR="0" lvl="0" indent="0" defTabSz="9128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r-Latn-RS" sz="1800" kern="0">
              <a:latin typeface="Impact" pitchFamily="34" charset="0"/>
              <a:ea typeface="+mj-ea"/>
              <a:cs typeface="+mj-cs"/>
            </a:endParaRPr>
          </a:p>
          <a:p>
            <a:pPr marL="0" marR="0" lvl="0" indent="0" defTabSz="9128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A Driving Force for Economic Development – Limitations !</a:t>
            </a:r>
            <a:endParaRPr kumimoji="0" lang="en-US" sz="2000" b="0" i="0" u="none" strike="noStrike" kern="0" cap="none" spc="0" normalizeH="0" baseline="30000" noProof="0">
              <a:ln>
                <a:noFill/>
              </a:ln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cxnSp>
        <p:nvCxnSpPr>
          <p:cNvPr id="7" name="Prava linija spajanja 6"/>
          <p:cNvCxnSpPr/>
          <p:nvPr/>
        </p:nvCxnSpPr>
        <p:spPr bwMode="auto">
          <a:xfrm>
            <a:off x="0" y="31242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 descr="Tulare Kiselj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352800"/>
            <a:ext cx="4570831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228600"/>
            <a:ext cx="4572000" cy="2712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kvir za tekst 8"/>
          <p:cNvSpPr txBox="1"/>
          <p:nvPr/>
        </p:nvSpPr>
        <p:spPr>
          <a:xfrm rot="18915280">
            <a:off x="121853" y="4147389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3600">
                <a:solidFill>
                  <a:schemeClr val="accent2">
                    <a:lumMod val="50000"/>
                  </a:schemeClr>
                </a:solidFill>
                <a:latin typeface="Impact" pitchFamily="34" charset="0"/>
              </a:rPr>
              <a:t>Limitations</a:t>
            </a:r>
            <a:endParaRPr lang="sr-Latn-CS" sz="3600">
              <a:solidFill>
                <a:schemeClr val="accent2">
                  <a:lumMod val="50000"/>
                </a:schemeClr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6059728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55719"/>
            <a:ext cx="7391400" cy="642942"/>
          </a:xfr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sr-Latn-RS" sz="2600" b="1">
                <a:latin typeface="Arial Narrow" pitchFamily="34" charset="0"/>
                <a:ea typeface="+mn-ea"/>
                <a:cs typeface="+mn-cs"/>
              </a:rPr>
              <a:t>It is mandatory to create tree basic </a:t>
            </a:r>
            <a:r>
              <a:rPr lang="en-US" sz="2600" b="1">
                <a:latin typeface="Arial Narrow" pitchFamily="34" charset="0"/>
                <a:ea typeface="+mn-ea"/>
                <a:cs typeface="+mn-cs"/>
              </a:rPr>
              <a:t>documents</a:t>
            </a:r>
            <a:r>
              <a:rPr lang="sr-Latn-RS" sz="2600" b="1">
                <a:latin typeface="Arial Narrow" pitchFamily="34" charset="0"/>
                <a:ea typeface="+mn-ea"/>
                <a:cs typeface="+mn-cs"/>
              </a:rPr>
              <a:t>:</a:t>
            </a:r>
            <a:endParaRPr lang="en-US" sz="2600" b="1"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134" y="2713037"/>
            <a:ext cx="6400816" cy="38401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>
                <a:latin typeface="Arial Narrow" pitchFamily="34" charset="0"/>
              </a:rPr>
              <a:t>Management Strategy of </a:t>
            </a:r>
            <a:r>
              <a:rPr lang="sr-Latn-RS" sz="2400" b="1">
                <a:latin typeface="Arial Narrow" pitchFamily="34" charset="0"/>
              </a:rPr>
              <a:t>m</a:t>
            </a:r>
            <a:r>
              <a:rPr lang="en-US" sz="2400" b="1">
                <a:latin typeface="Arial Narrow" pitchFamily="34" charset="0"/>
              </a:rPr>
              <a:t>ineral and other resources </a:t>
            </a:r>
            <a:r>
              <a:rPr lang="sr-Latn-CS" sz="2400" b="1">
                <a:latin typeface="Arial Narrow" pitchFamily="34" charset="0"/>
              </a:rPr>
              <a:t>of Republic of Serbia</a:t>
            </a:r>
          </a:p>
          <a:p>
            <a:pPr algn="r">
              <a:buNone/>
            </a:pPr>
            <a:r>
              <a:rPr lang="sr-Latn-RS" sz="1400" b="1">
                <a:latin typeface="Arial Narrow" pitchFamily="34" charset="0"/>
              </a:rPr>
              <a:t>	</a:t>
            </a:r>
            <a:r>
              <a:rPr lang="sr-Latn-RS" sz="1900" b="1">
                <a:latin typeface="Arial Narrow" pitchFamily="34" charset="0"/>
              </a:rPr>
              <a:t>A</a:t>
            </a:r>
            <a:r>
              <a:rPr lang="en-US" sz="1900" b="1">
                <a:latin typeface="Arial Narrow" pitchFamily="34" charset="0"/>
              </a:rPr>
              <a:t>dopted by the National Assembly on a </a:t>
            </a:r>
            <a:r>
              <a:rPr lang="sr-Latn-CS" sz="1900" b="1">
                <a:latin typeface="Arial Narrow" pitchFamily="34" charset="0"/>
              </a:rPr>
              <a:t>Ministry of Mines </a:t>
            </a:r>
            <a:r>
              <a:rPr lang="en-US" sz="1900" b="1">
                <a:latin typeface="Arial Narrow" pitchFamily="34" charset="0"/>
              </a:rPr>
              <a:t>proposal for a period of at l</a:t>
            </a:r>
            <a:r>
              <a:rPr lang="en-US" sz="1900" b="1" u="sng">
                <a:latin typeface="Arial Narrow" pitchFamily="34" charset="0"/>
              </a:rPr>
              <a:t>east 10 years</a:t>
            </a:r>
            <a:r>
              <a:rPr lang="en-US" sz="1900" b="1">
                <a:latin typeface="Arial Narrow" pitchFamily="34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endParaRPr lang="sr-Latn-CS" sz="2400" b="1">
              <a:latin typeface="Arial Narrow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>
                <a:latin typeface="Arial Narrow" pitchFamily="34" charset="0"/>
              </a:rPr>
              <a:t>Strategy Implementation Plan</a:t>
            </a:r>
            <a:endParaRPr lang="sr-Latn-RS" sz="2400" b="1">
              <a:latin typeface="Arial Narrow" pitchFamily="34" charset="0"/>
            </a:endParaRPr>
          </a:p>
          <a:p>
            <a:pPr algn="r">
              <a:buNone/>
            </a:pPr>
            <a:r>
              <a:rPr lang="sr-Latn-CS" sz="1600" b="1">
                <a:latin typeface="Arial Narrow" pitchFamily="34" charset="0"/>
              </a:rPr>
              <a:t>	</a:t>
            </a:r>
            <a:r>
              <a:rPr lang="sr-Latn-RS" sz="2200" b="1">
                <a:latin typeface="Arial Narrow" pitchFamily="34" charset="0"/>
              </a:rPr>
              <a:t>A</a:t>
            </a:r>
            <a:r>
              <a:rPr lang="en-US" sz="2200" b="1">
                <a:latin typeface="Arial Narrow" pitchFamily="34" charset="0"/>
              </a:rPr>
              <a:t>dopted by the Government on the proposal of the </a:t>
            </a:r>
            <a:r>
              <a:rPr lang="sr-Latn-CS" sz="2200" b="1">
                <a:latin typeface="Arial Narrow" pitchFamily="34" charset="0"/>
              </a:rPr>
              <a:t>MME</a:t>
            </a:r>
            <a:r>
              <a:rPr lang="sr-Latn-RS" sz="2200" b="1">
                <a:latin typeface="Arial Narrow" pitchFamily="34" charset="0"/>
              </a:rPr>
              <a:t> f</a:t>
            </a:r>
            <a:r>
              <a:rPr lang="en-US" sz="2200" b="1">
                <a:latin typeface="Arial Narrow" pitchFamily="34" charset="0"/>
              </a:rPr>
              <a:t>or </a:t>
            </a:r>
            <a:r>
              <a:rPr lang="sr-Latn-RS" sz="2200" b="1">
                <a:latin typeface="Arial Narrow" pitchFamily="34" charset="0"/>
              </a:rPr>
              <a:t>a </a:t>
            </a:r>
            <a:r>
              <a:rPr lang="en-US" sz="2200" b="1">
                <a:latin typeface="Arial Narrow" pitchFamily="34" charset="0"/>
              </a:rPr>
              <a:t>period from </a:t>
            </a:r>
            <a:r>
              <a:rPr lang="en-US" sz="2200" b="1" u="sng">
                <a:latin typeface="Arial Narrow" pitchFamily="34" charset="0"/>
              </a:rPr>
              <a:t>2 to 10 years</a:t>
            </a:r>
            <a:r>
              <a:rPr lang="sr-Latn-RS" sz="2200" b="1" u="sng">
                <a:latin typeface="Arial Narrow" pitchFamily="34" charset="0"/>
              </a:rPr>
              <a:t>.</a:t>
            </a:r>
            <a:endParaRPr lang="en-US" sz="2200" b="1" u="sng">
              <a:latin typeface="Arial Narrow" pitchFamily="34" charset="0"/>
            </a:endParaRPr>
          </a:p>
          <a:p>
            <a:pPr>
              <a:buNone/>
            </a:pPr>
            <a:endParaRPr lang="sr-Latn-CS" sz="2400" b="1">
              <a:latin typeface="Arial Narrow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>
                <a:latin typeface="Arial Narrow" pitchFamily="34" charset="0"/>
              </a:rPr>
              <a:t>The program for the realization of the </a:t>
            </a:r>
            <a:r>
              <a:rPr lang="sr-Latn-CS" sz="2400" b="1">
                <a:latin typeface="Arial Narrow" pitchFamily="34" charset="0"/>
              </a:rPr>
              <a:t>S</a:t>
            </a:r>
            <a:r>
              <a:rPr lang="en-US" sz="2400" b="1">
                <a:latin typeface="Arial Narrow" pitchFamily="34" charset="0"/>
              </a:rPr>
              <a:t>trategy</a:t>
            </a:r>
            <a:endParaRPr lang="sr-Latn-RS" sz="2400" b="1">
              <a:latin typeface="Arial Narrow" pitchFamily="34" charset="0"/>
            </a:endParaRPr>
          </a:p>
          <a:p>
            <a:pPr algn="r">
              <a:buNone/>
            </a:pPr>
            <a:r>
              <a:rPr lang="sr-Latn-CS" sz="1600" b="1">
                <a:latin typeface="Arial Narrow" pitchFamily="34" charset="0"/>
              </a:rPr>
              <a:t>	</a:t>
            </a:r>
            <a:r>
              <a:rPr lang="en-US" sz="2200" b="1">
                <a:latin typeface="Arial Narrow" pitchFamily="34" charset="0"/>
              </a:rPr>
              <a:t>Adopted by the Government on the proposal of the Ministry for a period of </a:t>
            </a:r>
            <a:r>
              <a:rPr lang="en-US" sz="2200" b="1" u="sng">
                <a:latin typeface="Arial Narrow" pitchFamily="34" charset="0"/>
              </a:rPr>
              <a:t>10 years</a:t>
            </a:r>
            <a:r>
              <a:rPr lang="en-US" sz="2200" b="1">
                <a:latin typeface="Arial Narrow" pitchFamily="34" charset="0"/>
              </a:rPr>
              <a:t>.</a:t>
            </a:r>
          </a:p>
          <a:p>
            <a:pPr>
              <a:buNone/>
            </a:pPr>
            <a:endParaRPr lang="en-US" sz="2400">
              <a:latin typeface="Arial Narrow" pitchFamily="34" charset="0"/>
            </a:endParaRPr>
          </a:p>
          <a:p>
            <a:pPr>
              <a:buNone/>
            </a:pPr>
            <a:endParaRPr lang="en-US" sz="2400" b="1">
              <a:latin typeface="Arial Narrow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6587" r="35169" b="30874"/>
          <a:stretch>
            <a:fillRect/>
          </a:stretch>
        </p:blipFill>
        <p:spPr bwMode="auto">
          <a:xfrm rot="16200000">
            <a:off x="-654883" y="3872684"/>
            <a:ext cx="364333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own Arrow 6"/>
          <p:cNvSpPr/>
          <p:nvPr/>
        </p:nvSpPr>
        <p:spPr>
          <a:xfrm>
            <a:off x="8339134" y="3765519"/>
            <a:ext cx="500066" cy="1071570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04800" y="1022319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>
                <a:solidFill>
                  <a:schemeClr val="tx2"/>
                </a:solidFill>
                <a:latin typeface="Impact" pitchFamily="34" charset="0"/>
                <a:ea typeface="+mj-ea"/>
                <a:cs typeface="+mj-cs"/>
              </a:rPr>
              <a:t>Law on Mining and Geological Exploration, 2015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/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endParaRPr kumimoji="0" lang="en-US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1" name="Pravougaonik 10"/>
          <p:cNvSpPr/>
          <p:nvPr/>
        </p:nvSpPr>
        <p:spPr>
          <a:xfrm>
            <a:off x="152400" y="457200"/>
            <a:ext cx="2141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i="1">
                <a:solidFill>
                  <a:schemeClr val="tx2"/>
                </a:solidFill>
                <a:latin typeface="Impact" pitchFamily="34" charset="0"/>
                <a:ea typeface="+mj-ea"/>
                <a:cs typeface="+mj-cs"/>
              </a:rPr>
              <a:t>1. Legislation </a:t>
            </a:r>
            <a:endParaRPr lang="sr-Latn-CS" i="1">
              <a:solidFill>
                <a:schemeClr val="tx2"/>
              </a:solidFill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420000"/>
                </a:solidFill>
              </a:rPr>
              <a:t>43 EuroGeoSurveys General Meeting (EGS)</a:t>
            </a:r>
            <a:r>
              <a:rPr lang="sr-Latn-RS" sz="1400">
                <a:solidFill>
                  <a:srgbClr val="420000"/>
                </a:solidFill>
              </a:rPr>
              <a:t> - </a:t>
            </a:r>
            <a:r>
              <a:rPr lang="en-US" sz="1400">
                <a:solidFill>
                  <a:srgbClr val="420000"/>
                </a:solidFill>
              </a:rPr>
              <a:t>43 Directors Workshop – Mineral Resources Potential</a:t>
            </a:r>
            <a:endParaRPr lang="sr-Latn-CS" sz="1400">
              <a:solidFill>
                <a:srgbClr val="420000"/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45793"/>
            <a:ext cx="3962400" cy="296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 rot="19411647">
            <a:off x="-191224" y="1342342"/>
            <a:ext cx="40077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CS" sz="1400" b="1">
                <a:latin typeface="Arial" pitchFamily="34" charset="0"/>
                <a:cs typeface="Arial" pitchFamily="34" charset="0"/>
              </a:rPr>
              <a:t>Mineralna politika</a:t>
            </a:r>
          </a:p>
          <a:p>
            <a:pPr algn="ctr"/>
            <a:r>
              <a:rPr lang="sr-Latn-CS" sz="2400" b="1">
                <a:latin typeface="Arial" pitchFamily="34" charset="0"/>
                <a:cs typeface="Arial" pitchFamily="34" charset="0"/>
              </a:rPr>
              <a:t>Mineral Policy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3180149">
            <a:off x="1746642" y="4819862"/>
            <a:ext cx="2758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1400"/>
              <a:t>Strategija,  plan i program</a:t>
            </a:r>
          </a:p>
          <a:p>
            <a:r>
              <a:rPr lang="sr-Latn-CS"/>
              <a:t>Strategy, Plan, Program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43438" y="1893875"/>
            <a:ext cx="435768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spcBef>
                <a:spcPts val="1800"/>
              </a:spcBef>
            </a:pPr>
            <a:r>
              <a:rPr lang="sr-Latn-CS" sz="2400">
                <a:latin typeface="Arial Narrow" pitchFamily="34" charset="0"/>
              </a:rPr>
              <a:t>1) </a:t>
            </a:r>
            <a:r>
              <a:rPr lang="en-US" sz="2400">
                <a:latin typeface="Arial Narrow" pitchFamily="34" charset="0"/>
              </a:rPr>
              <a:t>Urgent development of strategic documents</a:t>
            </a:r>
            <a:r>
              <a:rPr lang="sr-Latn-CS" sz="2400">
                <a:latin typeface="Arial Narrow" pitchFamily="34" charset="0"/>
              </a:rPr>
              <a:t> for the p</a:t>
            </a:r>
            <a:r>
              <a:rPr lang="en-US" sz="2400">
                <a:latin typeface="Arial Narrow" pitchFamily="34" charset="0"/>
              </a:rPr>
              <a:t>rotecting the economic and other interests of Serbia.</a:t>
            </a:r>
            <a:endParaRPr lang="sr-Latn-CS" sz="2400">
              <a:latin typeface="Arial Narrow" pitchFamily="34" charset="0"/>
            </a:endParaRPr>
          </a:p>
          <a:p>
            <a:pPr indent="-180000">
              <a:spcBef>
                <a:spcPts val="1800"/>
              </a:spcBef>
            </a:pPr>
            <a:r>
              <a:rPr lang="sr-Latn-CS" sz="2400">
                <a:latin typeface="Arial Narrow" pitchFamily="34" charset="0"/>
              </a:rPr>
              <a:t>2) </a:t>
            </a:r>
            <a:r>
              <a:rPr lang="en-US" sz="2400">
                <a:latin typeface="Arial Narrow" pitchFamily="34" charset="0"/>
              </a:rPr>
              <a:t>The use of mineral resources with maximum benefits</a:t>
            </a:r>
            <a:r>
              <a:rPr lang="sr-Latn-CS" sz="2400">
                <a:latin typeface="Arial Narrow" pitchFamily="34" charset="0"/>
              </a:rPr>
              <a:t>.</a:t>
            </a:r>
          </a:p>
          <a:p>
            <a:pPr indent="-180000">
              <a:spcBef>
                <a:spcPts val="1800"/>
              </a:spcBef>
            </a:pPr>
            <a:r>
              <a:rPr lang="sr-Latn-CS" sz="2400">
                <a:latin typeface="Arial Narrow" pitchFamily="34" charset="0"/>
              </a:rPr>
              <a:t>3) </a:t>
            </a:r>
            <a:r>
              <a:rPr lang="en-US" sz="2400">
                <a:latin typeface="Arial Narrow" pitchFamily="34" charset="0"/>
              </a:rPr>
              <a:t>Development of modern, so-called sustainable mining, which is based on three pillars: economy, environment and social pillar.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3438" y="860393"/>
            <a:ext cx="4214842" cy="52322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sr-Latn-CS" b="1">
                <a:latin typeface="Arial Narrow" pitchFamily="34" charset="0"/>
              </a:rPr>
              <a:t>Conclusion</a:t>
            </a:r>
            <a:endParaRPr lang="en-US" b="1">
              <a:latin typeface="Arial Narrow" pitchFamily="34" charset="0"/>
            </a:endParaRPr>
          </a:p>
        </p:txBody>
      </p:sp>
      <p:sp>
        <p:nvSpPr>
          <p:cNvPr id="9" name="Pravougaonik 8"/>
          <p:cNvSpPr/>
          <p:nvPr/>
        </p:nvSpPr>
        <p:spPr>
          <a:xfrm>
            <a:off x="152400" y="457200"/>
            <a:ext cx="2141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i="1">
                <a:solidFill>
                  <a:schemeClr val="tx2"/>
                </a:solidFill>
                <a:latin typeface="Impact" pitchFamily="34" charset="0"/>
                <a:ea typeface="+mj-ea"/>
                <a:cs typeface="+mj-cs"/>
              </a:rPr>
              <a:t>1. Legislation </a:t>
            </a:r>
            <a:endParaRPr lang="sr-Latn-CS" i="1">
              <a:solidFill>
                <a:schemeClr val="tx2"/>
              </a:solidFill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10" name="Pravougaonik 9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420000"/>
                </a:solidFill>
              </a:rPr>
              <a:t>43 EuroGeoSurveys General Meeting (EGS)</a:t>
            </a:r>
            <a:r>
              <a:rPr lang="sr-Latn-RS" sz="1400">
                <a:solidFill>
                  <a:srgbClr val="420000"/>
                </a:solidFill>
              </a:rPr>
              <a:t> - </a:t>
            </a:r>
            <a:r>
              <a:rPr lang="en-US" sz="1400">
                <a:solidFill>
                  <a:srgbClr val="420000"/>
                </a:solidFill>
              </a:rPr>
              <a:t>43 Directors Workshop – Mineral Resources Potential</a:t>
            </a:r>
            <a:endParaRPr lang="sr-Latn-CS" sz="1400">
              <a:solidFill>
                <a:srgbClr val="420000"/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077200" cy="1143000"/>
          </a:xfrm>
        </p:spPr>
        <p:txBody>
          <a:bodyPr/>
          <a:lstStyle/>
          <a:p>
            <a:r>
              <a:rPr lang="sr-Latn-RS" sz="2800">
                <a:latin typeface="Impact" pitchFamily="34" charset="0"/>
              </a:rPr>
              <a:t>Classification of geological exploration</a:t>
            </a:r>
            <a:endParaRPr lang="en-US" sz="2800">
              <a:latin typeface="Impac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5041" y="533400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000" i="1">
                <a:latin typeface="Arial Narrow" panose="020B0606020202030204" pitchFamily="34" charset="0"/>
              </a:rPr>
              <a:t>Second key issue</a:t>
            </a:r>
            <a:endParaRPr lang="en-US" sz="2000" i="1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9646883">
            <a:off x="6701995" y="661543"/>
            <a:ext cx="242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2400">
                <a:latin typeface="Arial Narrow" pitchFamily="34" charset="0"/>
              </a:rPr>
              <a:t>1965 - </a:t>
            </a:r>
            <a:r>
              <a:rPr lang="x-none" sz="2400">
                <a:latin typeface="Arial Narrow" pitchFamily="34" charset="0"/>
              </a:rPr>
              <a:t>2011. godine</a:t>
            </a:r>
            <a:endParaRPr lang="en-US" sz="2400">
              <a:latin typeface="Arial Narrow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938994" y="6492899"/>
            <a:ext cx="2133600" cy="365125"/>
          </a:xfrm>
        </p:spPr>
        <p:txBody>
          <a:bodyPr/>
          <a:lstStyle/>
          <a:p>
            <a:pPr>
              <a:defRPr/>
            </a:pPr>
            <a:fld id="{BDF1A96D-1666-4224-8B34-C13F368FD9D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92608842"/>
              </p:ext>
            </p:extLst>
          </p:nvPr>
        </p:nvGraphicFramePr>
        <p:xfrm>
          <a:off x="533400" y="2133601"/>
          <a:ext cx="8229600" cy="3340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962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4099">
                <a:tc rowSpan="4">
                  <a:txBody>
                    <a:bodyPr/>
                    <a:lstStyle/>
                    <a:p>
                      <a:endParaRPr lang="sr-Latn-RS" b="1">
                        <a:solidFill>
                          <a:schemeClr val="tx1"/>
                        </a:solidFill>
                      </a:endParaRPr>
                    </a:p>
                    <a:p>
                      <a:endParaRPr lang="sr-Latn-RS" b="1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spcBef>
                          <a:spcPts val="600"/>
                        </a:spcBef>
                      </a:pPr>
                      <a:r>
                        <a:rPr lang="sr-Latn-RS" b="1">
                          <a:solidFill>
                            <a:schemeClr val="tx1"/>
                          </a:solidFill>
                        </a:rPr>
                        <a:t>Basic</a:t>
                      </a:r>
                      <a:r>
                        <a:rPr lang="sr-Latn-RS" b="1" baseline="0">
                          <a:solidFill>
                            <a:schemeClr val="tx1"/>
                          </a:solidFill>
                        </a:rPr>
                        <a:t> geological exploration</a:t>
                      </a:r>
                      <a:endParaRPr lang="sr-Latn-C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r-Latn-RS" b="0">
                          <a:solidFill>
                            <a:schemeClr val="tx1"/>
                          </a:solidFill>
                        </a:rPr>
                        <a:t>    I phase</a:t>
                      </a:r>
                      <a:endParaRPr lang="sr-Latn-C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b="0">
                          <a:solidFill>
                            <a:schemeClr val="tx1"/>
                          </a:solidFill>
                        </a:rPr>
                        <a:t>1:1,000,000</a:t>
                      </a:r>
                      <a:r>
                        <a:rPr lang="sr-Latn-RS" b="0" baseline="0">
                          <a:solidFill>
                            <a:schemeClr val="tx1"/>
                          </a:solidFill>
                        </a:rPr>
                        <a:t> – 1:25,000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r-Latn-RS" b="0" baseline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="0" baseline="0">
                          <a:solidFill>
                            <a:schemeClr val="tx1"/>
                          </a:solidFill>
                        </a:rPr>
                        <a:t>Mapping, </a:t>
                      </a:r>
                      <a:r>
                        <a:rPr lang="sr-Latn-RS" b="0" baseline="0">
                          <a:solidFill>
                            <a:schemeClr val="tx1"/>
                          </a:solidFill>
                        </a:rPr>
                        <a:t>Prognostic resources – D</a:t>
                      </a:r>
                      <a:r>
                        <a:rPr lang="sr-Latn-RS" b="0" baseline="-2500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sr-Latn-RS" b="0" baseline="0">
                          <a:solidFill>
                            <a:schemeClr val="tx1"/>
                          </a:solidFill>
                        </a:rPr>
                        <a:t>, D</a:t>
                      </a:r>
                      <a:r>
                        <a:rPr lang="sr-Latn-RS" b="0" baseline="-2500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sr-Latn-RS" b="0" baseline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sr-Latn-C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7338">
                <a:tc vMerge="1">
                  <a:txBody>
                    <a:bodyPr/>
                    <a:lstStyle/>
                    <a:p>
                      <a:endParaRPr lang="sr-Latn-C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>
                          <a:solidFill>
                            <a:schemeClr val="tx1"/>
                          </a:solidFill>
                        </a:rPr>
                        <a:t>    II phase</a:t>
                      </a:r>
                      <a:endParaRPr lang="sr-Latn-C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r-Latn-CS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4099">
                <a:tc vMerge="1">
                  <a:txBody>
                    <a:bodyPr/>
                    <a:lstStyle/>
                    <a:p>
                      <a:endParaRPr lang="sr-Latn-C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>
                          <a:solidFill>
                            <a:schemeClr val="tx1"/>
                          </a:solidFill>
                        </a:rPr>
                        <a:t>    III</a:t>
                      </a:r>
                      <a:r>
                        <a:rPr lang="sr-Latn-RS" baseline="0">
                          <a:solidFill>
                            <a:schemeClr val="tx1"/>
                          </a:solidFill>
                        </a:rPr>
                        <a:t> phase</a:t>
                      </a:r>
                      <a:endParaRPr lang="sr-Latn-C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sr-Latn-RS">
                          <a:solidFill>
                            <a:schemeClr val="tx1"/>
                          </a:solidFill>
                        </a:rPr>
                        <a:t>Exploration</a:t>
                      </a:r>
                      <a:r>
                        <a:rPr lang="sr-Latn-RS" baseline="0">
                          <a:solidFill>
                            <a:schemeClr val="tx1"/>
                          </a:solidFill>
                        </a:rPr>
                        <a:t> in ore districts, ore zones, ore fields, 1:10.000-1:5.000</a:t>
                      </a:r>
                    </a:p>
                    <a:p>
                      <a:r>
                        <a:rPr lang="sr-Latn-RS" baseline="0">
                          <a:solidFill>
                            <a:schemeClr val="tx1"/>
                          </a:solidFill>
                        </a:rPr>
                        <a:t>(Determination of C</a:t>
                      </a:r>
                      <a:r>
                        <a:rPr lang="sr-Latn-RS" baseline="-2500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sr-Latn-RS" baseline="0">
                          <a:solidFill>
                            <a:schemeClr val="tx1"/>
                          </a:solidFill>
                        </a:rPr>
                        <a:t> and C</a:t>
                      </a:r>
                      <a:r>
                        <a:rPr lang="sr-Latn-RS" baseline="-2500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sr-Latn-RS" baseline="0">
                          <a:solidFill>
                            <a:schemeClr val="tx1"/>
                          </a:solidFill>
                        </a:rPr>
                        <a:t>-category of mineral reserves) </a:t>
                      </a:r>
                      <a:endParaRPr lang="sr-Latn-C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35341">
                <a:tc vMerge="1">
                  <a:txBody>
                    <a:bodyPr/>
                    <a:lstStyle/>
                    <a:p>
                      <a:endParaRPr lang="sr-Latn-C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r-Latn-RS">
                          <a:solidFill>
                            <a:schemeClr val="tx1"/>
                          </a:solidFill>
                        </a:rPr>
                        <a:t>   </a:t>
                      </a:r>
                    </a:p>
                    <a:p>
                      <a:r>
                        <a:rPr lang="sr-Latn-RS">
                          <a:solidFill>
                            <a:schemeClr val="tx1"/>
                          </a:solidFill>
                        </a:rPr>
                        <a:t>    IV phase</a:t>
                      </a:r>
                      <a:endParaRPr lang="sr-Latn-C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sr-Latn-C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572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sr-Latn-RS" sz="1050" b="1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spcBef>
                          <a:spcPts val="0"/>
                        </a:spcBef>
                      </a:pPr>
                      <a:r>
                        <a:rPr lang="sr-Latn-RS" b="1">
                          <a:solidFill>
                            <a:schemeClr val="tx1"/>
                          </a:solidFill>
                        </a:rPr>
                        <a:t>Detailed geological exploration</a:t>
                      </a:r>
                      <a:endParaRPr lang="sr-Latn-C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r-Latn-RS">
                          <a:solidFill>
                            <a:schemeClr val="tx1"/>
                          </a:solidFill>
                        </a:rPr>
                        <a:t>Exploration</a:t>
                      </a:r>
                      <a:r>
                        <a:rPr lang="sr-Latn-RS" baseline="0">
                          <a:solidFill>
                            <a:schemeClr val="tx1"/>
                          </a:solidFill>
                        </a:rPr>
                        <a:t> of mineral deposits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sr-Latn-RS" baseline="0">
                          <a:solidFill>
                            <a:schemeClr val="tx1"/>
                          </a:solidFill>
                        </a:rPr>
                        <a:t>(Determination of A, B and C</a:t>
                      </a:r>
                      <a:r>
                        <a:rPr lang="sr-Latn-RS" baseline="-2500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sr-Latn-RS" baseline="0">
                          <a:solidFill>
                            <a:schemeClr val="tx1"/>
                          </a:solidFill>
                        </a:rPr>
                        <a:t>-category of mineral reserves)</a:t>
                      </a:r>
                      <a:endParaRPr lang="sr-Latn-C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r-Latn-C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6" name="Zalomljena linija spajanja 15"/>
          <p:cNvCxnSpPr/>
          <p:nvPr/>
        </p:nvCxnSpPr>
        <p:spPr bwMode="auto">
          <a:xfrm flipV="1">
            <a:off x="533400" y="1828800"/>
            <a:ext cx="2057400" cy="1752600"/>
          </a:xfrm>
          <a:prstGeom prst="bentConnector3">
            <a:avLst>
              <a:gd name="adj1" fmla="val -1379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Okvir za tekst 19"/>
          <p:cNvSpPr txBox="1"/>
          <p:nvPr/>
        </p:nvSpPr>
        <p:spPr>
          <a:xfrm>
            <a:off x="2667000" y="1600200"/>
            <a:ext cx="5662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2000"/>
              <a:t>P</a:t>
            </a:r>
            <a:r>
              <a:rPr lang="sr-Latn-RS" sz="2000"/>
              <a:t>erformed by state companies (Geozavod, Geoinstitute,...)</a:t>
            </a:r>
            <a:endParaRPr lang="sr-Latn-CS" sz="2000"/>
          </a:p>
        </p:txBody>
      </p:sp>
      <p:sp>
        <p:nvSpPr>
          <p:cNvPr id="23" name="Okvir za tekst 22"/>
          <p:cNvSpPr txBox="1"/>
          <p:nvPr/>
        </p:nvSpPr>
        <p:spPr>
          <a:xfrm>
            <a:off x="2438400" y="5638800"/>
            <a:ext cx="4868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CS" sz="2000"/>
              <a:t>P</a:t>
            </a:r>
            <a:r>
              <a:rPr lang="sr-Latn-RS" sz="2000"/>
              <a:t>erformed by mines, private and state companies </a:t>
            </a:r>
          </a:p>
          <a:p>
            <a:r>
              <a:rPr lang="sr-Latn-RS" sz="2000"/>
              <a:t>(Geozavod, Geoinstitute,...)</a:t>
            </a:r>
            <a:endParaRPr lang="sr-Latn-CS" sz="2000"/>
          </a:p>
        </p:txBody>
      </p:sp>
      <p:cxnSp>
        <p:nvCxnSpPr>
          <p:cNvPr id="27" name="Zalomljena linija spajanja 26"/>
          <p:cNvCxnSpPr/>
          <p:nvPr/>
        </p:nvCxnSpPr>
        <p:spPr bwMode="auto">
          <a:xfrm>
            <a:off x="533400" y="4800600"/>
            <a:ext cx="1828800" cy="1066800"/>
          </a:xfrm>
          <a:prstGeom prst="bentConnector3">
            <a:avLst>
              <a:gd name="adj1" fmla="val -1294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Okvir za tekst 28"/>
          <p:cNvSpPr txBox="1"/>
          <p:nvPr/>
        </p:nvSpPr>
        <p:spPr>
          <a:xfrm>
            <a:off x="1518529" y="2362200"/>
            <a:ext cx="16818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800" b="1" i="1">
                <a:solidFill>
                  <a:srgbClr val="FF0000"/>
                </a:solidFill>
              </a:rPr>
              <a:t>Reconnaissance</a:t>
            </a:r>
            <a:endParaRPr lang="sr-Latn-CS" sz="1800" b="1" i="1">
              <a:solidFill>
                <a:srgbClr val="FF0000"/>
              </a:solidFill>
            </a:endParaRPr>
          </a:p>
        </p:txBody>
      </p:sp>
      <p:sp>
        <p:nvSpPr>
          <p:cNvPr id="30" name="Okvir za tekst 29"/>
          <p:cNvSpPr txBox="1"/>
          <p:nvPr/>
        </p:nvSpPr>
        <p:spPr>
          <a:xfrm>
            <a:off x="1920883" y="3048000"/>
            <a:ext cx="12795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RS" sz="1800" b="1" i="1">
                <a:solidFill>
                  <a:srgbClr val="FF0000"/>
                </a:solidFill>
              </a:rPr>
              <a:t>Prospection</a:t>
            </a:r>
            <a:endParaRPr lang="sr-Latn-CS" sz="1800" b="1" i="1">
              <a:solidFill>
                <a:srgbClr val="FF0000"/>
              </a:solidFill>
            </a:endParaRPr>
          </a:p>
        </p:txBody>
      </p:sp>
      <p:sp>
        <p:nvSpPr>
          <p:cNvPr id="31" name="Okvir za tekst 30"/>
          <p:cNvSpPr txBox="1"/>
          <p:nvPr/>
        </p:nvSpPr>
        <p:spPr>
          <a:xfrm>
            <a:off x="1219200" y="3733800"/>
            <a:ext cx="19656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r-Latn-CS" sz="1800" b="1" i="1">
                <a:solidFill>
                  <a:srgbClr val="FF0000"/>
                </a:solidFill>
              </a:rPr>
              <a:t>G</a:t>
            </a:r>
            <a:r>
              <a:rPr lang="sr-Latn-RS" sz="1800" b="1" i="1">
                <a:solidFill>
                  <a:srgbClr val="FF0000"/>
                </a:solidFill>
              </a:rPr>
              <a:t>eneral exploration</a:t>
            </a:r>
            <a:endParaRPr lang="sr-Latn-CS" sz="1800" b="1" i="1">
              <a:solidFill>
                <a:srgbClr val="FF0000"/>
              </a:solidFill>
            </a:endParaRPr>
          </a:p>
        </p:txBody>
      </p:sp>
      <p:sp>
        <p:nvSpPr>
          <p:cNvPr id="32" name="Okvir za tekst 31"/>
          <p:cNvSpPr txBox="1"/>
          <p:nvPr/>
        </p:nvSpPr>
        <p:spPr>
          <a:xfrm>
            <a:off x="8229600" y="1524000"/>
            <a:ext cx="808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b="1">
                <a:solidFill>
                  <a:srgbClr val="0070C0"/>
                </a:solidFill>
              </a:rPr>
              <a:t>GSS</a:t>
            </a:r>
            <a:endParaRPr lang="sr-Latn-CS" b="1">
              <a:solidFill>
                <a:srgbClr val="0070C0"/>
              </a:solidFill>
            </a:endParaRPr>
          </a:p>
        </p:txBody>
      </p:sp>
      <p:sp>
        <p:nvSpPr>
          <p:cNvPr id="15" name="Pravougaonik 14"/>
          <p:cNvSpPr/>
          <p:nvPr/>
        </p:nvSpPr>
        <p:spPr>
          <a:xfrm>
            <a:off x="0" y="543580"/>
            <a:ext cx="2141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RS" i="1">
                <a:solidFill>
                  <a:schemeClr val="tx2"/>
                </a:solidFill>
                <a:latin typeface="Impact" pitchFamily="34" charset="0"/>
                <a:ea typeface="+mj-ea"/>
                <a:cs typeface="+mj-cs"/>
              </a:rPr>
              <a:t>1. Legislation </a:t>
            </a:r>
            <a:endParaRPr lang="sr-Latn-CS" i="1">
              <a:solidFill>
                <a:schemeClr val="tx2"/>
              </a:solidFill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17" name="Pravougaonik 16"/>
          <p:cNvSpPr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420000"/>
                </a:solidFill>
              </a:rPr>
              <a:t>43 EuroGeoSurveys General Meeting (EGS)</a:t>
            </a:r>
            <a:r>
              <a:rPr lang="sr-Latn-RS" sz="1400">
                <a:solidFill>
                  <a:srgbClr val="420000"/>
                </a:solidFill>
              </a:rPr>
              <a:t> - </a:t>
            </a:r>
            <a:r>
              <a:rPr lang="en-US" sz="1400">
                <a:solidFill>
                  <a:srgbClr val="420000"/>
                </a:solidFill>
              </a:rPr>
              <a:t>43 Directors Workshop – Mineral Resources Potential</a:t>
            </a:r>
            <a:endParaRPr lang="sr-Latn-CS" sz="1400">
              <a:solidFill>
                <a:srgbClr val="420000"/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ka 21" descr="n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847088"/>
            <a:ext cx="7624572" cy="455371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92162"/>
          </a:xfrm>
        </p:spPr>
        <p:txBody>
          <a:bodyPr/>
          <a:lstStyle/>
          <a:p>
            <a:pPr algn="ctr"/>
            <a:r>
              <a:rPr lang="sr-Latn-RS" sz="2800">
                <a:latin typeface="Impact" pitchFamily="34" charset="0"/>
              </a:rPr>
              <a:t>Law</a:t>
            </a:r>
            <a:r>
              <a:rPr lang="sr-Latn-CS" sz="2800">
                <a:latin typeface="Impact" pitchFamily="34" charset="0"/>
              </a:rPr>
              <a:t> </a:t>
            </a:r>
            <a:r>
              <a:rPr lang="en-US" sz="2800">
                <a:latin typeface="Impact" pitchFamily="34" charset="0"/>
              </a:rPr>
              <a:t>of mining and geological exploration </a:t>
            </a:r>
            <a:r>
              <a:rPr lang="sr-Latn-CS" sz="2800">
                <a:latin typeface="Impact" pitchFamily="34" charset="0"/>
              </a:rPr>
              <a:t>(2011, 2015)</a:t>
            </a:r>
            <a:endParaRPr lang="en-US" sz="2800">
              <a:latin typeface="Impac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81025"/>
            <a:ext cx="914400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b="1">
              <a:latin typeface="Arial" pitchFamily="34" charset="0"/>
              <a:ea typeface="Times New Roman" pitchFamily="18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938994" y="6492899"/>
            <a:ext cx="2133600" cy="365125"/>
          </a:xfrm>
        </p:spPr>
        <p:txBody>
          <a:bodyPr/>
          <a:lstStyle/>
          <a:p>
            <a:pPr>
              <a:defRPr/>
            </a:pPr>
            <a:fld id="{BDF1A96D-1666-4224-8B34-C13F368FD9DF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kvir za tekst 19"/>
          <p:cNvSpPr txBox="1"/>
          <p:nvPr/>
        </p:nvSpPr>
        <p:spPr>
          <a:xfrm rot="20262169">
            <a:off x="2564820" y="2273872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>
                <a:solidFill>
                  <a:srgbClr val="0070C0"/>
                </a:solidFill>
              </a:rPr>
              <a:t>Geological Survey of Serbia</a:t>
            </a:r>
            <a:endParaRPr lang="sr-Latn-CS" sz="1600" b="1">
              <a:solidFill>
                <a:srgbClr val="0070C0"/>
              </a:solidFill>
            </a:endParaRPr>
          </a:p>
        </p:txBody>
      </p:sp>
      <p:sp>
        <p:nvSpPr>
          <p:cNvPr id="21" name="Okvir za tekst 20"/>
          <p:cNvSpPr txBox="1"/>
          <p:nvPr/>
        </p:nvSpPr>
        <p:spPr>
          <a:xfrm rot="20262169">
            <a:off x="1547521" y="4003886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RS" sz="1600" b="1">
                <a:solidFill>
                  <a:srgbClr val="0070C0"/>
                </a:solidFill>
              </a:rPr>
              <a:t>Companies</a:t>
            </a:r>
            <a:endParaRPr lang="sr-Latn-CS" sz="1600" b="1">
              <a:solidFill>
                <a:srgbClr val="0070C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914400" y="1143000"/>
            <a:ext cx="754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4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</a:rPr>
              <a:t>New classification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1" name="Pravougaonik 10"/>
          <p:cNvSpPr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420000"/>
                </a:solidFill>
              </a:rPr>
              <a:t>43 EuroGeoSurveys General Meeting (EGS)</a:t>
            </a:r>
            <a:r>
              <a:rPr lang="sr-Latn-RS" sz="1400">
                <a:solidFill>
                  <a:srgbClr val="420000"/>
                </a:solidFill>
              </a:rPr>
              <a:t> - </a:t>
            </a:r>
            <a:r>
              <a:rPr lang="en-US" sz="1400">
                <a:solidFill>
                  <a:srgbClr val="420000"/>
                </a:solidFill>
              </a:rPr>
              <a:t>43 Directors Workshop – Mineral Resources Potential</a:t>
            </a:r>
            <a:endParaRPr lang="sr-Latn-CS" sz="1400">
              <a:solidFill>
                <a:srgbClr val="420000"/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0"/>
            <a:ext cx="4321175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CS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/>
            </a:r>
            <a:br>
              <a:rPr kumimoji="0" lang="sr-Latn-CS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/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sr-Latn-CS" sz="16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Pan-European Code for Reporting of Exploration Results, Mineral Resources and Reserves – PERC Code, 2008</a:t>
            </a:r>
            <a:r>
              <a:rPr kumimoji="0" lang="sr-Latn-C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/>
            </a:r>
            <a:br>
              <a:rPr kumimoji="0" lang="sr-Latn-C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/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14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CRIRSCO Template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- </a:t>
            </a:r>
            <a:r>
              <a:rPr kumimoji="0" lang="sr-Cyrl-C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Committee for Mineral Reserves International Reporting Standards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- </a:t>
            </a:r>
            <a:r>
              <a:rPr kumimoji="0" lang="sr-Latn-CS" sz="1400" b="0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Združen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i</a:t>
            </a:r>
            <a:r>
              <a:rPr kumimoji="0" lang="sr-Latn-CS" sz="1400" b="0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komitet za međunarodne standarde u izveštavanju o mineralnim rezervama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6" name="Content Placeholder 3" descr="PERC Zakoni Srbij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86" y="2357438"/>
            <a:ext cx="6929438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500563" y="1295400"/>
            <a:ext cx="4643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CS" sz="1400" b="1" i="1">
                <a:latin typeface="Arial Narrow" pitchFamily="34" charset="0"/>
              </a:rPr>
              <a:t>DRAFT: </a:t>
            </a:r>
            <a:r>
              <a:rPr lang="en-US" sz="1400" b="1" i="1">
                <a:latin typeface="Arial Narrow" pitchFamily="34" charset="0"/>
              </a:rPr>
              <a:t> </a:t>
            </a:r>
            <a:r>
              <a:rPr lang="sr-Latn-CS" sz="1400" i="1">
                <a:latin typeface="Arial Narrow" pitchFamily="34" charset="0"/>
              </a:rPr>
              <a:t>Ruls for reporting of exploration results, mineral resources and reserves of  solid mineral raw materials and their classification</a:t>
            </a:r>
          </a:p>
          <a:p>
            <a:r>
              <a:rPr lang="en-US" sz="1400" b="1" i="1"/>
              <a:t>2012</a:t>
            </a:r>
            <a:endParaRPr lang="sr-Latn-CS" sz="1400" i="1">
              <a:latin typeface="Arial Narrow" pitchFamily="34" charset="0"/>
            </a:endParaRPr>
          </a:p>
          <a:p>
            <a:endParaRPr lang="sr-Latn-CS" sz="600" i="1">
              <a:latin typeface="Arial Narrow" pitchFamily="34" charset="0"/>
            </a:endParaRPr>
          </a:p>
        </p:txBody>
      </p:sp>
      <p:sp>
        <p:nvSpPr>
          <p:cNvPr id="8" name="Right Arrow 10"/>
          <p:cNvSpPr/>
          <p:nvPr/>
        </p:nvSpPr>
        <p:spPr>
          <a:xfrm>
            <a:off x="5029200" y="609600"/>
            <a:ext cx="476250" cy="19685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381000"/>
            <a:ext cx="26431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11"/>
          <p:cNvSpPr/>
          <p:nvPr/>
        </p:nvSpPr>
        <p:spPr>
          <a:xfrm>
            <a:off x="8610600" y="609600"/>
            <a:ext cx="214313" cy="428625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Rectangle 7"/>
          <p:cNvSpPr/>
          <p:nvPr/>
        </p:nvSpPr>
        <p:spPr>
          <a:xfrm rot="19585523">
            <a:off x="7448008" y="2255860"/>
            <a:ext cx="1463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>
                <a:ln w="0"/>
                <a:effectLst>
                  <a:reflection blurRad="12700" stA="50000" endPos="50000" dist="5000" dir="5400000" sy="-100000" rotWithShape="0"/>
                </a:effectLst>
              </a:rPr>
              <a:t>Draft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C0AEEFB-6C86-4A53-9EC5-6B473035D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223" y="6454660"/>
            <a:ext cx="2385377" cy="215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1400" b="0" i="1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T</a:t>
            </a:r>
            <a:r>
              <a:rPr kumimoji="0" lang="en-US" altLang="en-US" sz="1400" b="0" i="1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hird key issue</a:t>
            </a:r>
            <a:r>
              <a:rPr kumimoji="0" lang="en-US" altLang="en-US" sz="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1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Pravougaonik 11"/>
          <p:cNvSpPr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420000"/>
                </a:solidFill>
              </a:rPr>
              <a:t>43 EuroGeoSurveys General Meeting (EGS)</a:t>
            </a:r>
            <a:r>
              <a:rPr lang="sr-Latn-RS" sz="1400">
                <a:solidFill>
                  <a:srgbClr val="420000"/>
                </a:solidFill>
              </a:rPr>
              <a:t> - </a:t>
            </a:r>
            <a:r>
              <a:rPr lang="en-US" sz="1400">
                <a:solidFill>
                  <a:srgbClr val="420000"/>
                </a:solidFill>
              </a:rPr>
              <a:t>43 Directors Workshop – Mineral Resources Potential</a:t>
            </a:r>
            <a:endParaRPr lang="sr-Latn-CS" sz="1400">
              <a:solidFill>
                <a:srgbClr val="42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7898146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2396" y="3733800"/>
            <a:ext cx="39910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T</a:t>
            </a:r>
            <a:r>
              <a:rPr kumimoji="0" lang="sr-Latn-BA" sz="2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he Book of Regulations on Classification and Categorization of Reserves of Solid Mineral Raw Materials and Keeping a File on Them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 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(</a:t>
            </a:r>
            <a:r>
              <a:rPr kumimoji="0" lang="sr-Latn-BA" sz="2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issued in former SFR Yugoslavia, </a:t>
            </a:r>
            <a:r>
              <a:rPr kumimoji="0" lang="sr-Latn-BA" sz="2200" b="1" i="0" u="sng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1979</a:t>
            </a:r>
            <a:r>
              <a:rPr kumimoji="0" lang="sr-Latn-BA" sz="2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)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/>
            </a:r>
            <a:br>
              <a:rPr kumimoji="0" lang="en-US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endParaRPr kumimoji="0" lang="sr-Latn-RS" sz="16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r-Latn-RS" sz="1600" b="1" kern="0"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/>
            </a:r>
            <a:b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</a:br>
            <a:r>
              <a:rPr kumimoji="0" lang="sr-Latn-BA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The existing </a:t>
            </a:r>
            <a:r>
              <a:rPr kumimoji="0" lang="sr-Latn-BA" sz="20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Classification</a:t>
            </a:r>
            <a:r>
              <a:rPr kumimoji="0" lang="sr-Latn-BA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, as well as the belonging </a:t>
            </a:r>
            <a:r>
              <a:rPr kumimoji="0" lang="sr-Latn-BA" sz="2000" b="1" i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Pravilnik</a:t>
            </a:r>
            <a:r>
              <a:rPr kumimoji="0" lang="sr-Latn-BA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, are mostly obsol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e</a:t>
            </a:r>
            <a:r>
              <a:rPr kumimoji="0" lang="sr-Latn-BA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te, expired and in discord with modern world standards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j-ea"/>
                <a:cs typeface="+mj-cs"/>
              </a:rPr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04800" y="5638800"/>
            <a:ext cx="4376737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1313" marR="0" lvl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sng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The term </a:t>
            </a: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'mineral resources'</a:t>
            </a:r>
            <a:r>
              <a:rPr kumimoji="0" lang="en-US" sz="2400" b="0" i="0" u="sng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is not recognized !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1313" marR="0" lvl="0" indent="-3413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					</a:t>
            </a:r>
          </a:p>
        </p:txBody>
      </p:sp>
      <p:pic>
        <p:nvPicPr>
          <p:cNvPr id="8" name="Picture 3" descr="IMG_7534_Dril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429000"/>
            <a:ext cx="4288744" cy="3015737"/>
          </a:xfrm>
          <a:prstGeom prst="rect">
            <a:avLst/>
          </a:prstGeom>
          <a:noFill/>
          <a:ln w="9525" cmpd="thinThick">
            <a:solidFill>
              <a:schemeClr val="tx1"/>
            </a:solidFill>
            <a:miter lim="800000"/>
            <a:headEnd/>
            <a:tailEnd/>
          </a:ln>
          <a:effectLst>
            <a:outerShdw blurRad="482600" dist="50800" dir="5400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4648200" y="533400"/>
            <a:ext cx="4305672" cy="2743200"/>
            <a:chOff x="5436096" y="4257286"/>
            <a:chExt cx="3441576" cy="2121106"/>
          </a:xfrm>
        </p:grpSpPr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4257286"/>
              <a:ext cx="3441576" cy="211344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11" name="TextBox 6"/>
            <p:cNvSpPr txBox="1"/>
            <p:nvPr/>
          </p:nvSpPr>
          <p:spPr>
            <a:xfrm>
              <a:off x="7934165" y="6101393"/>
              <a:ext cx="9361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1200" dirty="0"/>
                <a:t>3D model</a:t>
              </a:r>
              <a:endParaRPr lang="en-US" sz="1200" dirty="0"/>
            </a:p>
          </p:txBody>
        </p:sp>
      </p:grpSp>
      <p:sp>
        <p:nvSpPr>
          <p:cNvPr id="12" name="Pravougaonik 11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420000"/>
                </a:solidFill>
              </a:rPr>
              <a:t>43 EuroGeoSurveys General Meeting (EGS)</a:t>
            </a:r>
            <a:r>
              <a:rPr lang="sr-Latn-RS" sz="1400">
                <a:solidFill>
                  <a:srgbClr val="420000"/>
                </a:solidFill>
              </a:rPr>
              <a:t> - </a:t>
            </a:r>
            <a:r>
              <a:rPr lang="en-US" sz="1400">
                <a:solidFill>
                  <a:srgbClr val="420000"/>
                </a:solidFill>
              </a:rPr>
              <a:t>43 Directors Workshop – Mineral Resources Potential</a:t>
            </a:r>
            <a:endParaRPr lang="sr-Latn-CS" sz="1400">
              <a:solidFill>
                <a:srgbClr val="42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505207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9A5B73-BAA0-4C0F-B855-BCCC209C8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sr-Latn-RS">
                <a:solidFill>
                  <a:srgbClr val="FFFF00"/>
                </a:solidFill>
                <a:latin typeface="Arial Narrow" panose="020B0606020202030204" pitchFamily="34" charset="0"/>
              </a:rPr>
              <a:t/>
            </a:r>
            <a:br>
              <a:rPr lang="sr-Latn-RS">
                <a:solidFill>
                  <a:srgbClr val="FFFF00"/>
                </a:solidFill>
                <a:latin typeface="Arial Narrow" panose="020B0606020202030204" pitchFamily="34" charset="0"/>
              </a:rPr>
            </a:br>
            <a:endParaRPr lang="en-US" sz="320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4" name="Čuvar mesta za sadržaj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r-Latn-RS">
                <a:solidFill>
                  <a:srgbClr val="FFFF00"/>
                </a:solidFill>
                <a:latin typeface="Arial Narrow" pitchFamily="34" charset="0"/>
              </a:rPr>
              <a:t>Licences (exploration geologists, mining engineers), Mining Royalties,... </a:t>
            </a:r>
          </a:p>
          <a:p>
            <a:pPr>
              <a:buNone/>
            </a:pPr>
            <a:endParaRPr lang="sr-Latn-RS">
              <a:solidFill>
                <a:srgbClr val="FFFF00"/>
              </a:solidFill>
              <a:latin typeface="Arial Narrow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sr-Latn-RS">
                <a:solidFill>
                  <a:srgbClr val="FFFF00"/>
                </a:solidFill>
                <a:latin typeface="Arial Narrow" pitchFamily="34" charset="0"/>
              </a:rPr>
              <a:t>Databases:</a:t>
            </a:r>
          </a:p>
          <a:p>
            <a:pPr lvl="1">
              <a:buFont typeface="Wingdings" pitchFamily="2" charset="2"/>
              <a:buChar char="§"/>
            </a:pPr>
            <a:r>
              <a:rPr lang="sr-Latn-RS">
                <a:solidFill>
                  <a:srgbClr val="FFFF00"/>
                </a:solidFill>
                <a:latin typeface="Arial Narrow" pitchFamily="34" charset="0"/>
              </a:rPr>
              <a:t>Geological database – GeolIS</a:t>
            </a:r>
          </a:p>
          <a:p>
            <a:pPr lvl="1">
              <a:buFont typeface="Wingdings" pitchFamily="2" charset="2"/>
              <a:buChar char="§"/>
            </a:pPr>
            <a:r>
              <a:rPr lang="sr-Latn-RS">
                <a:solidFill>
                  <a:srgbClr val="FFFF00"/>
                </a:solidFill>
                <a:latin typeface="Arial Narrow" pitchFamily="34" charset="0"/>
              </a:rPr>
              <a:t>Mining database – Ministry of mining and energy</a:t>
            </a:r>
            <a:br>
              <a:rPr lang="sr-Latn-RS">
                <a:solidFill>
                  <a:srgbClr val="FFFF00"/>
                </a:solidFill>
                <a:latin typeface="Arial Narrow" pitchFamily="34" charset="0"/>
              </a:rPr>
            </a:br>
            <a:r>
              <a:rPr lang="sr-Latn-RS">
                <a:solidFill>
                  <a:srgbClr val="FFFF00"/>
                </a:solidFill>
                <a:latin typeface="Arial Narrow" pitchFamily="34" charset="0"/>
              </a:rPr>
              <a:t>	(exploration and exploitation rights,...)</a:t>
            </a:r>
          </a:p>
          <a:p>
            <a:pPr lvl="1">
              <a:buFont typeface="Wingdings" pitchFamily="2" charset="2"/>
              <a:buChar char="§"/>
            </a:pPr>
            <a:r>
              <a:rPr lang="sr-Latn-RS">
                <a:solidFill>
                  <a:srgbClr val="FFFF00"/>
                </a:solidFill>
                <a:latin typeface="Arial Narrow" pitchFamily="34" charset="0"/>
              </a:rPr>
              <a:t>Dumps – Institute for Mining and Metallurgy-Bor</a:t>
            </a:r>
          </a:p>
          <a:p>
            <a:pPr lvl="1">
              <a:buFont typeface="Wingdings" pitchFamily="2" charset="2"/>
              <a:buChar char="§"/>
            </a:pPr>
            <a:r>
              <a:rPr lang="sr-Latn-RS">
                <a:solidFill>
                  <a:srgbClr val="FFFF00"/>
                </a:solidFill>
                <a:latin typeface="Arial Narrow" pitchFamily="34" charset="0"/>
              </a:rPr>
              <a:t>...</a:t>
            </a:r>
            <a:endParaRPr lang="sr-Latn-CS"/>
          </a:p>
        </p:txBody>
      </p:sp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2C9CB6B3-A936-4D4F-BA83-7BCAB1F0D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51302"/>
            <a:ext cx="2723502" cy="41549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en-US" sz="2100" b="0" i="1" u="none" strike="noStrike" cap="none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inherit"/>
              </a:rPr>
              <a:t>The fourth</a:t>
            </a:r>
            <a:r>
              <a:rPr kumimoji="0" lang="sr-Latn-RS" altLang="en-US" sz="2100" b="0" i="1" u="none" strike="noStrike" cap="none" normalizeH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inherit"/>
              </a:rPr>
              <a:t> ...</a:t>
            </a:r>
            <a:r>
              <a:rPr kumimoji="0" lang="en-US" altLang="en-US" sz="2100" b="0" i="1" u="none" strike="noStrike" cap="none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inherit"/>
              </a:rPr>
              <a:t> key issue</a:t>
            </a:r>
            <a:endParaRPr kumimoji="0" lang="sr-Latn-RS" altLang="en-US" sz="2100" b="0" i="1" u="none" strike="noStrike" cap="none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600" b="0" i="1" u="none" strike="noStrike" cap="none" normalizeH="0" baseline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</a:rPr>
              <a:t> </a:t>
            </a:r>
            <a:endParaRPr kumimoji="0" lang="en-US" altLang="en-US" sz="1800" b="0" i="1" u="none" strike="noStrike" cap="none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avougaonik 5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4558181"/>
      </p:ext>
    </p:extLst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382000" cy="762000"/>
          </a:xfrm>
        </p:spPr>
        <p:txBody>
          <a:bodyPr/>
          <a:lstStyle/>
          <a:p>
            <a:r>
              <a:rPr lang="sr-Latn-RS" sz="2800">
                <a:solidFill>
                  <a:schemeClr val="bg1"/>
                </a:solidFill>
                <a:latin typeface="Impact" pitchFamily="34" charset="0"/>
              </a:rPr>
              <a:t>T</a:t>
            </a:r>
            <a:r>
              <a:rPr lang="en-US" sz="2800">
                <a:solidFill>
                  <a:schemeClr val="bg1"/>
                </a:solidFill>
                <a:latin typeface="Impact" pitchFamily="34" charset="0"/>
              </a:rPr>
              <a:t>he required conditions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1219200" y="2806700"/>
            <a:ext cx="7235825" cy="2298700"/>
          </a:xfrm>
        </p:spPr>
        <p:txBody>
          <a:bodyPr/>
          <a:lstStyle/>
          <a:p>
            <a:pPr indent="-576000"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sr-Latn-RS" sz="2800">
                <a:solidFill>
                  <a:schemeClr val="bg1"/>
                </a:solidFill>
                <a:latin typeface="Impact" pitchFamily="34" charset="0"/>
              </a:rPr>
              <a:t>Significant mineral potential (1945-2000)</a:t>
            </a:r>
          </a:p>
          <a:p>
            <a:pPr indent="-576000">
              <a:spcBef>
                <a:spcPts val="600"/>
              </a:spcBef>
              <a:buClr>
                <a:srgbClr val="FF0000"/>
              </a:buClr>
              <a:buSzPct val="120000"/>
              <a:buFont typeface="Wingdings" pitchFamily="2" charset="2"/>
              <a:buChar char="ü"/>
            </a:pPr>
            <a:r>
              <a:rPr lang="sr-Latn-RS" sz="2800">
                <a:solidFill>
                  <a:schemeClr val="bg1"/>
                </a:solidFill>
                <a:latin typeface="Impact" pitchFamily="34" charset="0"/>
              </a:rPr>
              <a:t>Positive exploration results (2001-2017)</a:t>
            </a:r>
          </a:p>
          <a:p>
            <a:pPr indent="-576000">
              <a:spcBef>
                <a:spcPts val="0"/>
              </a:spcBef>
              <a:buBlip>
                <a:blip r:embed="rId2"/>
              </a:buBlip>
            </a:pPr>
            <a:r>
              <a:rPr lang="sr-Latn-RS" sz="2800">
                <a:solidFill>
                  <a:schemeClr val="bg1"/>
                </a:solidFill>
                <a:latin typeface="Impact" pitchFamily="34" charset="0"/>
              </a:rPr>
              <a:t>Legislation</a:t>
            </a:r>
            <a:endParaRPr lang="en-US" sz="280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38200" y="5257800"/>
            <a:ext cx="77692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1313" marR="0" lvl="0" indent="-341313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r-Latn-CS" sz="3600">
                <a:solidFill>
                  <a:srgbClr val="FDFD25"/>
                </a:solidFill>
                <a:latin typeface="Impact" pitchFamily="34" charset="0"/>
              </a:rPr>
              <a:t>Thank you for your attention !</a:t>
            </a:r>
            <a:endParaRPr lang="en-US" sz="3600">
              <a:solidFill>
                <a:srgbClr val="FDFD25"/>
              </a:solidFill>
              <a:latin typeface="Impact" pitchFamily="34" charset="0"/>
            </a:endParaRPr>
          </a:p>
        </p:txBody>
      </p:sp>
      <p:sp>
        <p:nvSpPr>
          <p:cNvPr id="6" name="Pravougaonik 5"/>
          <p:cNvSpPr/>
          <p:nvPr/>
        </p:nvSpPr>
        <p:spPr>
          <a:xfrm>
            <a:off x="304800" y="533400"/>
            <a:ext cx="8686800" cy="972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>
                <a:solidFill>
                  <a:srgbClr val="FDFD25"/>
                </a:solidFill>
                <a:latin typeface="Impact" pitchFamily="34" charset="0"/>
              </a:rPr>
              <a:t>Mi</a:t>
            </a:r>
            <a:r>
              <a:rPr lang="en-US">
                <a:solidFill>
                  <a:srgbClr val="FDFD25"/>
                </a:solidFill>
                <a:latin typeface="Impact" pitchFamily="34" charset="0"/>
              </a:rPr>
              <a:t>neral </a:t>
            </a:r>
            <a:r>
              <a:rPr lang="sr-Latn-RS">
                <a:solidFill>
                  <a:srgbClr val="FDFD25"/>
                </a:solidFill>
                <a:latin typeface="Impact" pitchFamily="34" charset="0"/>
              </a:rPr>
              <a:t>R</a:t>
            </a:r>
            <a:r>
              <a:rPr lang="en-US">
                <a:solidFill>
                  <a:srgbClr val="FDFD25"/>
                </a:solidFill>
                <a:latin typeface="Impact" pitchFamily="34" charset="0"/>
              </a:rPr>
              <a:t>esources </a:t>
            </a:r>
            <a:r>
              <a:rPr lang="sr-Latn-RS">
                <a:solidFill>
                  <a:srgbClr val="FDFD25"/>
                </a:solidFill>
                <a:latin typeface="Impact" pitchFamily="34" charset="0"/>
              </a:rPr>
              <a:t>in the</a:t>
            </a:r>
            <a:r>
              <a:rPr lang="en-US">
                <a:solidFill>
                  <a:srgbClr val="FDFD25"/>
                </a:solidFill>
                <a:latin typeface="Impact" pitchFamily="34" charset="0"/>
              </a:rPr>
              <a:t> Serbia</a:t>
            </a:r>
            <a:r>
              <a:rPr lang="sr-Latn-RS">
                <a:solidFill>
                  <a:srgbClr val="FDFD25"/>
                </a:solidFill>
                <a:latin typeface="Impact" pitchFamily="34" charset="0"/>
              </a:rPr>
              <a:t>: A Driving Force for Economic Development</a:t>
            </a:r>
            <a:endParaRPr lang="en-US"/>
          </a:p>
        </p:txBody>
      </p:sp>
      <p:cxnSp>
        <p:nvCxnSpPr>
          <p:cNvPr id="7" name="Prava linija spajanja 6"/>
          <p:cNvCxnSpPr/>
          <p:nvPr/>
        </p:nvCxnSpPr>
        <p:spPr bwMode="auto">
          <a:xfrm>
            <a:off x="0" y="1582578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Pravougaonik 7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4596"/>
          <p:cNvSpPr txBox="1">
            <a:spLocks noChangeArrowheads="1"/>
          </p:cNvSpPr>
          <p:nvPr/>
        </p:nvSpPr>
        <p:spPr bwMode="auto">
          <a:xfrm>
            <a:off x="5105400" y="524551"/>
            <a:ext cx="3810000" cy="580004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2813">
              <a:lnSpc>
                <a:spcPct val="90000"/>
              </a:lnSpc>
              <a:spcBef>
                <a:spcPts val="600"/>
              </a:spcBef>
            </a:pPr>
            <a:r>
              <a:rPr lang="sr-Latn-RS" sz="2400" b="1">
                <a:solidFill>
                  <a:schemeClr val="tx2">
                    <a:lumMod val="25000"/>
                    <a:lumOff val="75000"/>
                  </a:schemeClr>
                </a:solidFill>
              </a:rPr>
              <a:t>Annual production</a:t>
            </a:r>
            <a:r>
              <a:rPr lang="en-US" sz="2400" b="1">
                <a:solidFill>
                  <a:schemeClr val="tx2">
                    <a:lumMod val="25000"/>
                    <a:lumOff val="75000"/>
                  </a:schemeClr>
                </a:solidFill>
              </a:rPr>
              <a:t> </a:t>
            </a:r>
            <a:endParaRPr lang="sr-Latn-RS" sz="2400" b="1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pPr algn="ctr" defTabSz="912813">
              <a:lnSpc>
                <a:spcPct val="90000"/>
              </a:lnSpc>
              <a:spcBef>
                <a:spcPts val="0"/>
              </a:spcBef>
            </a:pPr>
            <a:r>
              <a:rPr lang="sr-Latn-RS" sz="2400" b="1">
                <a:solidFill>
                  <a:schemeClr val="tx2">
                    <a:lumMod val="25000"/>
                    <a:lumOff val="75000"/>
                  </a:schemeClr>
                </a:solidFill>
              </a:rPr>
              <a:t>(average)</a:t>
            </a:r>
            <a:r>
              <a:rPr lang="en-US" sz="2400">
                <a:solidFill>
                  <a:schemeClr val="tx2">
                    <a:lumMod val="25000"/>
                    <a:lumOff val="75000"/>
                  </a:schemeClr>
                </a:solidFill>
              </a:rPr>
              <a:t> </a:t>
            </a:r>
            <a:endParaRPr lang="sr-Latn-CS" sz="240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pPr algn="ctr" defTabSz="912813">
              <a:lnSpc>
                <a:spcPct val="90000"/>
              </a:lnSpc>
              <a:spcBef>
                <a:spcPct val="20000"/>
              </a:spcBef>
            </a:pPr>
            <a:endParaRPr lang="en-US" sz="2200" b="1">
              <a:solidFill>
                <a:schemeClr val="bg1"/>
              </a:solidFill>
            </a:endParaRPr>
          </a:p>
          <a:p>
            <a:r>
              <a:rPr lang="sr-Latn-CS" sz="2200" b="1">
                <a:solidFill>
                  <a:schemeClr val="tx2">
                    <a:lumMod val="25000"/>
                    <a:lumOff val="75000"/>
                  </a:schemeClr>
                </a:solidFill>
              </a:rPr>
              <a:t>Mining and briquetting of coal</a:t>
            </a:r>
            <a:endParaRPr lang="sr-Latn-CS" sz="220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sr-Latn-CS" sz="2200">
                <a:solidFill>
                  <a:schemeClr val="bg1"/>
                </a:solidFill>
              </a:rPr>
              <a:t>Lignite		</a:t>
            </a:r>
            <a:r>
              <a:rPr lang="sr-Latn-CS" sz="2200" b="1">
                <a:solidFill>
                  <a:schemeClr val="bg1"/>
                </a:solidFill>
              </a:rPr>
              <a:t>45,000,000 t</a:t>
            </a:r>
            <a:endParaRPr lang="sr-Latn-CS" sz="2200">
              <a:solidFill>
                <a:schemeClr val="bg1"/>
              </a:solidFill>
            </a:endParaRPr>
          </a:p>
          <a:p>
            <a:pPr>
              <a:spcBef>
                <a:spcPts val="300"/>
              </a:spcBef>
            </a:pPr>
            <a:r>
              <a:rPr lang="sr-Latn-CS" sz="2200">
                <a:solidFill>
                  <a:schemeClr val="bg1"/>
                </a:solidFill>
              </a:rPr>
              <a:t>Brown coal	     </a:t>
            </a:r>
            <a:r>
              <a:rPr lang="sr-Latn-CS" sz="2200" b="1">
                <a:solidFill>
                  <a:schemeClr val="bg1"/>
                </a:solidFill>
              </a:rPr>
              <a:t>350,000 t</a:t>
            </a:r>
            <a:r>
              <a:rPr lang="sr-Latn-CS" sz="2200">
                <a:solidFill>
                  <a:schemeClr val="bg1"/>
                </a:solidFill>
              </a:rPr>
              <a:t> </a:t>
            </a:r>
          </a:p>
          <a:p>
            <a:pPr>
              <a:spcBef>
                <a:spcPts val="300"/>
              </a:spcBef>
            </a:pPr>
            <a:r>
              <a:rPr lang="sr-Latn-CS" sz="2200">
                <a:solidFill>
                  <a:schemeClr val="bg1"/>
                </a:solidFill>
              </a:rPr>
              <a:t>Bituminous coal	     </a:t>
            </a:r>
            <a:r>
              <a:rPr lang="sr-Latn-CS" sz="2200" b="1">
                <a:solidFill>
                  <a:schemeClr val="bg1"/>
                </a:solidFill>
              </a:rPr>
              <a:t>142,000 t</a:t>
            </a:r>
            <a:r>
              <a:rPr lang="sr-Latn-CS" sz="2200">
                <a:solidFill>
                  <a:schemeClr val="bg1"/>
                </a:solidFill>
              </a:rPr>
              <a:t> </a:t>
            </a:r>
          </a:p>
          <a:p>
            <a:r>
              <a:rPr lang="sr-Latn-CS" sz="2200" b="1">
                <a:solidFill>
                  <a:schemeClr val="bg1"/>
                </a:solidFill>
              </a:rPr>
              <a:t> </a:t>
            </a:r>
            <a:endParaRPr lang="sr-Latn-CS" sz="2200">
              <a:solidFill>
                <a:schemeClr val="bg1"/>
              </a:solidFill>
            </a:endParaRPr>
          </a:p>
          <a:p>
            <a:pPr algn="ctr"/>
            <a:r>
              <a:rPr lang="sr-Latn-CS" sz="2200" b="1">
                <a:solidFill>
                  <a:schemeClr val="tx2">
                    <a:lumMod val="25000"/>
                    <a:lumOff val="75000"/>
                  </a:schemeClr>
                </a:solidFill>
              </a:rPr>
              <a:t>Extraction of crude petroleum and natural gas</a:t>
            </a:r>
            <a:endParaRPr lang="sr-Latn-CS" sz="220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sr-Latn-CS" sz="2200">
                <a:solidFill>
                  <a:schemeClr val="bg1"/>
                </a:solidFill>
              </a:rPr>
              <a:t>Crude petroleum    </a:t>
            </a:r>
            <a:r>
              <a:rPr lang="sr-Latn-CS" sz="2200" b="1">
                <a:solidFill>
                  <a:schemeClr val="bg1"/>
                </a:solidFill>
              </a:rPr>
              <a:t>1,020,000 t</a:t>
            </a:r>
            <a:endParaRPr lang="sr-Latn-CS" sz="2200">
              <a:solidFill>
                <a:schemeClr val="bg1"/>
              </a:solidFill>
            </a:endParaRPr>
          </a:p>
          <a:p>
            <a:pPr>
              <a:spcBef>
                <a:spcPts val="300"/>
              </a:spcBef>
            </a:pPr>
            <a:r>
              <a:rPr lang="sr-Latn-CS" sz="2200">
                <a:solidFill>
                  <a:schemeClr val="bg1"/>
                </a:solidFill>
              </a:rPr>
              <a:t>Natural gas</a:t>
            </a:r>
            <a:r>
              <a:rPr lang="sr-Latn-CS" sz="2200" b="1">
                <a:solidFill>
                  <a:schemeClr val="bg1"/>
                </a:solidFill>
              </a:rPr>
              <a:t>        617,000,000 m</a:t>
            </a:r>
            <a:r>
              <a:rPr lang="sr-Latn-CS" sz="2200" b="1" baseline="30000">
                <a:solidFill>
                  <a:schemeClr val="bg1"/>
                </a:solidFill>
              </a:rPr>
              <a:t>3</a:t>
            </a:r>
            <a:endParaRPr lang="sr-Latn-CS" sz="2200">
              <a:solidFill>
                <a:schemeClr val="bg1"/>
              </a:solidFill>
            </a:endParaRPr>
          </a:p>
          <a:p>
            <a:r>
              <a:rPr lang="sr-Latn-CS" sz="2200" b="1">
                <a:solidFill>
                  <a:schemeClr val="bg1"/>
                </a:solidFill>
              </a:rPr>
              <a:t> </a:t>
            </a:r>
            <a:endParaRPr lang="sr-Latn-CS" sz="2200">
              <a:solidFill>
                <a:schemeClr val="bg1"/>
              </a:solidFill>
            </a:endParaRPr>
          </a:p>
          <a:p>
            <a:pPr algn="ctr"/>
            <a:r>
              <a:rPr lang="sr-Latn-CS" sz="2200" b="1">
                <a:solidFill>
                  <a:schemeClr val="tx2">
                    <a:lumMod val="25000"/>
                    <a:lumOff val="75000"/>
                  </a:schemeClr>
                </a:solidFill>
              </a:rPr>
              <a:t>Mining of metal ores</a:t>
            </a:r>
            <a:endParaRPr lang="sr-Latn-CS" sz="2200">
              <a:solidFill>
                <a:schemeClr val="tx2">
                  <a:lumMod val="25000"/>
                  <a:lumOff val="7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sr-Latn-CS" sz="2200">
                <a:solidFill>
                  <a:schemeClr val="bg1"/>
                </a:solidFill>
              </a:rPr>
              <a:t>Copper ore</a:t>
            </a:r>
            <a:r>
              <a:rPr lang="sr-Latn-CS" sz="2200" b="1">
                <a:solidFill>
                  <a:schemeClr val="bg1"/>
                </a:solidFill>
              </a:rPr>
              <a:t>  	 12,200,000</a:t>
            </a:r>
            <a:r>
              <a:rPr lang="sr-Latn-CS" sz="2200">
                <a:solidFill>
                  <a:schemeClr val="bg1"/>
                </a:solidFill>
              </a:rPr>
              <a:t> t</a:t>
            </a:r>
          </a:p>
          <a:p>
            <a:pPr>
              <a:spcBef>
                <a:spcPts val="300"/>
              </a:spcBef>
            </a:pPr>
            <a:r>
              <a:rPr lang="sr-Latn-CS" sz="2200">
                <a:solidFill>
                  <a:schemeClr val="bg1"/>
                </a:solidFill>
              </a:rPr>
              <a:t>Lead–zinc ore</a:t>
            </a:r>
            <a:r>
              <a:rPr lang="sr-Latn-CS" sz="2200" b="1">
                <a:solidFill>
                  <a:schemeClr val="bg1"/>
                </a:solidFill>
              </a:rPr>
              <a:t> 	      412,000</a:t>
            </a:r>
            <a:r>
              <a:rPr lang="sr-Latn-CS" sz="2200">
                <a:solidFill>
                  <a:schemeClr val="bg1"/>
                </a:solidFill>
              </a:rPr>
              <a:t> t</a:t>
            </a:r>
          </a:p>
        </p:txBody>
      </p:sp>
      <p:pic>
        <p:nvPicPr>
          <p:cNvPr id="22532" name="Picture 4690" descr="488px-SCG_Weltall_NASA"/>
          <p:cNvPicPr>
            <a:picLocks noChangeAspect="1" noChangeArrowheads="1"/>
          </p:cNvPicPr>
          <p:nvPr/>
        </p:nvPicPr>
        <p:blipFill>
          <a:blip r:embed="rId3" cstate="print"/>
          <a:srcRect l="1967" b="6517"/>
          <a:stretch>
            <a:fillRect/>
          </a:stretch>
        </p:blipFill>
        <p:spPr bwMode="auto">
          <a:xfrm>
            <a:off x="533400" y="1143000"/>
            <a:ext cx="4434271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avougaonik zaobljenih uglova 6"/>
          <p:cNvSpPr/>
          <p:nvPr/>
        </p:nvSpPr>
        <p:spPr bwMode="auto">
          <a:xfrm>
            <a:off x="5029200" y="1981200"/>
            <a:ext cx="3733800" cy="304800"/>
          </a:xfrm>
          <a:prstGeom prst="roundRect">
            <a:avLst/>
          </a:prstGeom>
          <a:noFill/>
          <a:ln w="9525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Pravougaonik zaobljenih uglova 7"/>
          <p:cNvSpPr/>
          <p:nvPr/>
        </p:nvSpPr>
        <p:spPr bwMode="auto">
          <a:xfrm>
            <a:off x="5029200" y="5562600"/>
            <a:ext cx="3733800" cy="304800"/>
          </a:xfrm>
          <a:prstGeom prst="roundRect">
            <a:avLst/>
          </a:prstGeom>
          <a:noFill/>
          <a:ln w="9525" cap="flat" cmpd="sng" algn="ctr">
            <a:solidFill>
              <a:schemeClr val="tx2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</a:pPr>
            <a:endParaRPr kumimoji="0" lang="sr-Latn-C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Pravougaonik 8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="" xmlns:a16="http://schemas.microsoft.com/office/drawing/2014/main" id="{33744087-D7D4-43B7-AA61-5E2C445451BC}"/>
              </a:ext>
            </a:extLst>
          </p:cNvPr>
          <p:cNvSpPr/>
          <p:nvPr/>
        </p:nvSpPr>
        <p:spPr>
          <a:xfrm>
            <a:off x="685800" y="533400"/>
            <a:ext cx="3688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sr-Latn-RS" kern="0">
                <a:ln w="11430"/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+mn-cs"/>
              </a:rPr>
              <a:t>1)  </a:t>
            </a:r>
            <a:r>
              <a:rPr lang="en-US" kern="0">
                <a:ln w="11430"/>
                <a:solidFill>
                  <a:schemeClr val="tx2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cs typeface="+mn-cs"/>
              </a:rPr>
              <a:t>General informations</a:t>
            </a:r>
          </a:p>
        </p:txBody>
      </p:sp>
      <p:sp>
        <p:nvSpPr>
          <p:cNvPr id="11" name="Pravougaonik 10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bg1"/>
                </a:solidFill>
              </a:rPr>
              <a:t>Geological Survey of Serbia</a:t>
            </a:r>
            <a:endParaRPr lang="sr-Latn-C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Сродна сли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135" y="533400"/>
            <a:ext cx="4674465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4" name="Picture 4" descr="http://zamedia.rs/sites/default/files/styles/velika-isecena/public/strana_slika/rudna_glava.jpg?itok=T-68t3y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657600"/>
            <a:ext cx="7162800" cy="298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1219200"/>
            <a:ext cx="8610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defTabSz="912813">
              <a:spcBef>
                <a:spcPts val="0"/>
              </a:spcBef>
              <a:spcAft>
                <a:spcPts val="600"/>
              </a:spcAft>
              <a:buFontTx/>
              <a:buBlip>
                <a:blip r:embed="rId5"/>
              </a:buBlip>
              <a:defRPr/>
            </a:pPr>
            <a:r>
              <a:rPr lang="pl-PL" sz="2000" b="1" kern="0">
                <a:solidFill>
                  <a:schemeClr val="bg1"/>
                </a:solidFill>
                <a:cs typeface="+mn-cs"/>
              </a:rPr>
              <a:t>Mining activity in Serbia has started </a:t>
            </a:r>
          </a:p>
          <a:p>
            <a:pPr marL="341313" indent="-341313" defTabSz="912813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2000" b="1" kern="0">
                <a:solidFill>
                  <a:schemeClr val="bg1"/>
                </a:solidFill>
                <a:cs typeface="+mn-cs"/>
              </a:rPr>
              <a:t>      about 7,000 years ago and it is</a:t>
            </a:r>
          </a:p>
          <a:p>
            <a:pPr marL="341313" indent="-341313" defTabSz="912813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2000" b="1" kern="0">
                <a:solidFill>
                  <a:schemeClr val="bg1"/>
                </a:solidFill>
                <a:cs typeface="+mn-cs"/>
              </a:rPr>
              <a:t>      the oldest one in Europe. </a:t>
            </a:r>
            <a:endParaRPr lang="de-CH" sz="2000" b="1" kern="0">
              <a:solidFill>
                <a:schemeClr val="bg1"/>
              </a:solidFill>
              <a:cs typeface="+mn-cs"/>
            </a:endParaRPr>
          </a:p>
          <a:p>
            <a:pPr marL="341313" indent="-341313" defTabSz="912813">
              <a:spcBef>
                <a:spcPts val="1800"/>
              </a:spcBef>
              <a:spcAft>
                <a:spcPts val="600"/>
              </a:spcAft>
              <a:buFontTx/>
              <a:buBlip>
                <a:blip r:embed="rId5"/>
              </a:buBlip>
              <a:defRPr/>
            </a:pPr>
            <a:r>
              <a:rPr lang="pl-PL" sz="2000" b="1" kern="0">
                <a:solidFill>
                  <a:schemeClr val="bg1"/>
                </a:solidFill>
                <a:cs typeface="+mn-cs"/>
              </a:rPr>
              <a:t>In Rudna Glava (near Majdanpek)</a:t>
            </a:r>
          </a:p>
          <a:p>
            <a:pPr marL="341313" indent="-341313" defTabSz="912813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2000" b="1" kern="0">
                <a:solidFill>
                  <a:schemeClr val="bg1"/>
                </a:solidFill>
                <a:cs typeface="+mn-cs"/>
              </a:rPr>
              <a:t>      copper</a:t>
            </a:r>
            <a:r>
              <a:rPr lang="en-US" sz="2000" b="1" kern="0">
                <a:solidFill>
                  <a:schemeClr val="bg1"/>
                </a:solidFill>
                <a:cs typeface="+mn-cs"/>
              </a:rPr>
              <a:t> </a:t>
            </a:r>
            <a:r>
              <a:rPr lang="pl-PL" sz="2000" b="1" kern="0">
                <a:solidFill>
                  <a:schemeClr val="bg1"/>
                </a:solidFill>
                <a:cs typeface="+mn-cs"/>
              </a:rPr>
              <a:t> and iron </a:t>
            </a:r>
            <a:r>
              <a:rPr lang="en-US" sz="2000" b="1" kern="0">
                <a:solidFill>
                  <a:schemeClr val="bg1"/>
                </a:solidFill>
                <a:cs typeface="+mn-cs"/>
              </a:rPr>
              <a:t>we</a:t>
            </a:r>
            <a:r>
              <a:rPr lang="pl-PL" sz="2000" b="1" kern="0">
                <a:solidFill>
                  <a:schemeClr val="bg1"/>
                </a:solidFill>
                <a:cs typeface="+mn-cs"/>
              </a:rPr>
              <a:t>re exploited</a:t>
            </a:r>
            <a:r>
              <a:rPr lang="en-US" sz="2000" b="1" kern="0">
                <a:solidFill>
                  <a:schemeClr val="bg1"/>
                </a:solidFill>
                <a:cs typeface="+mn-cs"/>
              </a:rPr>
              <a:t>.</a:t>
            </a:r>
          </a:p>
        </p:txBody>
      </p:sp>
      <p:sp>
        <p:nvSpPr>
          <p:cNvPr id="23559" name="TextBox 10"/>
          <p:cNvSpPr txBox="1">
            <a:spLocks noChangeArrowheads="1"/>
          </p:cNvSpPr>
          <p:nvPr/>
        </p:nvSpPr>
        <p:spPr bwMode="auto">
          <a:xfrm>
            <a:off x="304800" y="5769114"/>
            <a:ext cx="14686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Rudna Glava</a:t>
            </a:r>
            <a:endParaRPr lang="sr-Latn-RS" sz="2000" b="1">
              <a:solidFill>
                <a:schemeClr val="bg1"/>
              </a:solidFill>
            </a:endParaRP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Cu</a:t>
            </a:r>
            <a:r>
              <a:rPr lang="sr-Latn-RS" sz="2000" b="1">
                <a:solidFill>
                  <a:schemeClr val="bg1"/>
                </a:solidFill>
              </a:rPr>
              <a:t>-</a:t>
            </a:r>
            <a:r>
              <a:rPr lang="en-US" sz="2000" b="1">
                <a:solidFill>
                  <a:schemeClr val="bg1"/>
                </a:solidFill>
              </a:rPr>
              <a:t>Fe skarn</a:t>
            </a:r>
          </a:p>
        </p:txBody>
      </p:sp>
      <p:sp>
        <p:nvSpPr>
          <p:cNvPr id="7" name="Pravougaonik 6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8" name="Pravougaonik 7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bg1"/>
                </a:solidFill>
              </a:rPr>
              <a:t>Geological Survey of Serbia</a:t>
            </a:r>
            <a:endParaRPr lang="sr-Latn-CS" sz="140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4267200" cy="533400"/>
          </a:xfrm>
        </p:spPr>
        <p:txBody>
          <a:bodyPr/>
          <a:lstStyle/>
          <a:p>
            <a:pPr defTabSz="912813" eaLnBrk="1" hangingPunct="1"/>
            <a:r>
              <a:rPr lang="en-US" sz="4000" b="1">
                <a:solidFill>
                  <a:srgbClr val="FFFF66"/>
                </a:solidFill>
                <a:latin typeface="Arial Narrow" pitchFamily="34" charset="0"/>
              </a:rPr>
              <a:t/>
            </a:r>
            <a:br>
              <a:rPr lang="en-US" sz="4000" b="1">
                <a:solidFill>
                  <a:srgbClr val="FFFF66"/>
                </a:solidFill>
                <a:latin typeface="Arial Narrow" pitchFamily="34" charset="0"/>
              </a:rPr>
            </a:br>
            <a:r>
              <a:rPr lang="en-US" sz="2800" b="1">
                <a:solidFill>
                  <a:schemeClr val="tx2">
                    <a:lumMod val="25000"/>
                    <a:lumOff val="75000"/>
                  </a:schemeClr>
                </a:solidFill>
                <a:latin typeface="Arial Narrow" pitchFamily="34" charset="0"/>
              </a:rPr>
              <a:t>History</a:t>
            </a:r>
            <a:r>
              <a:rPr lang="en-US" sz="2800" b="1">
                <a:solidFill>
                  <a:srgbClr val="FFFF66"/>
                </a:solidFill>
                <a:latin typeface="Arial Narrow" pitchFamily="34" charset="0"/>
              </a:rPr>
              <a:t> </a:t>
            </a:r>
            <a:endParaRPr lang="en-GB" sz="2800" b="1">
              <a:solidFill>
                <a:srgbClr val="FFFF66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4" name="Picture 6" descr="Резултат слика за avala"/>
          <p:cNvPicPr>
            <a:picLocks noChangeAspect="1" noChangeArrowheads="1"/>
          </p:cNvPicPr>
          <p:nvPr/>
        </p:nvPicPr>
        <p:blipFill>
          <a:blip r:embed="rId3" cstate="print"/>
          <a:srcRect l="8067" r="5496"/>
          <a:stretch>
            <a:fillRect/>
          </a:stretch>
        </p:blipFill>
        <p:spPr bwMode="auto">
          <a:xfrm>
            <a:off x="457200" y="1295400"/>
            <a:ext cx="8458200" cy="530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5890" name="Picture 2" descr="Резултат слика за avala rudnik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4648200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4267200" cy="533400"/>
          </a:xfrm>
        </p:spPr>
        <p:txBody>
          <a:bodyPr/>
          <a:lstStyle/>
          <a:p>
            <a:pPr defTabSz="912813" eaLnBrk="1" hangingPunct="1"/>
            <a:r>
              <a:rPr lang="en-US" sz="4000" b="1">
                <a:solidFill>
                  <a:srgbClr val="FFFF66"/>
                </a:solidFill>
                <a:latin typeface="Arial Narrow" pitchFamily="34" charset="0"/>
              </a:rPr>
              <a:t/>
            </a:r>
            <a:br>
              <a:rPr lang="en-US" sz="4000" b="1">
                <a:solidFill>
                  <a:srgbClr val="FFFF66"/>
                </a:solidFill>
                <a:latin typeface="Arial Narrow" pitchFamily="34" charset="0"/>
              </a:rPr>
            </a:br>
            <a:r>
              <a:rPr lang="en-US" sz="2800" b="1">
                <a:solidFill>
                  <a:schemeClr val="tx2">
                    <a:lumMod val="25000"/>
                    <a:lumOff val="75000"/>
                  </a:schemeClr>
                </a:solidFill>
                <a:latin typeface="Arial Narrow" pitchFamily="34" charset="0"/>
              </a:rPr>
              <a:t>History</a:t>
            </a:r>
            <a:r>
              <a:rPr lang="en-US" sz="2800" b="1">
                <a:solidFill>
                  <a:srgbClr val="FFFF66"/>
                </a:solidFill>
                <a:latin typeface="Arial Narrow" pitchFamily="34" charset="0"/>
              </a:rPr>
              <a:t> </a:t>
            </a:r>
            <a:endParaRPr lang="en-GB" sz="2800" b="1">
              <a:solidFill>
                <a:srgbClr val="FFFF66"/>
              </a:solidFill>
              <a:latin typeface="Arial Narrow" pitchFamily="34" charset="0"/>
            </a:endParaRPr>
          </a:p>
        </p:txBody>
      </p:sp>
      <p:pic>
        <p:nvPicPr>
          <p:cNvPr id="9" name="Picture 12"/>
          <p:cNvPicPr>
            <a:picLocks noChangeArrowheads="1"/>
          </p:cNvPicPr>
          <p:nvPr/>
        </p:nvPicPr>
        <p:blipFill>
          <a:blip r:embed="rId5" cstate="print"/>
          <a:srcRect l="2351" r="1225"/>
          <a:stretch>
            <a:fillRect/>
          </a:stretch>
        </p:blipFill>
        <p:spPr bwMode="auto">
          <a:xfrm>
            <a:off x="609600" y="4648200"/>
            <a:ext cx="216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600200" y="457200"/>
            <a:ext cx="7239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algn="ctr" defTabSz="912813">
              <a:spcBef>
                <a:spcPts val="0"/>
              </a:spcBef>
              <a:spcAft>
                <a:spcPts val="600"/>
              </a:spcAft>
              <a:buFontTx/>
              <a:buBlip>
                <a:blip r:embed="rId6"/>
              </a:buBlip>
              <a:defRPr/>
            </a:pPr>
            <a:r>
              <a:rPr lang="en-US" sz="2000" b="1" kern="0">
                <a:solidFill>
                  <a:schemeClr val="bg1"/>
                </a:solidFill>
                <a:cs typeface="+mn-cs"/>
              </a:rPr>
              <a:t>O</a:t>
            </a:r>
            <a:r>
              <a:rPr lang="pl-PL" sz="2000" b="1" kern="0">
                <a:solidFill>
                  <a:schemeClr val="bg1"/>
                </a:solidFill>
                <a:cs typeface="+mn-cs"/>
              </a:rPr>
              <a:t>n Avala Mountain</a:t>
            </a:r>
            <a:r>
              <a:rPr lang="en-US" sz="2000" b="1" kern="0">
                <a:solidFill>
                  <a:schemeClr val="bg1"/>
                </a:solidFill>
                <a:cs typeface="+mn-cs"/>
              </a:rPr>
              <a:t> </a:t>
            </a:r>
            <a:r>
              <a:rPr lang="x-none" sz="2000" b="1" kern="0">
                <a:solidFill>
                  <a:schemeClr val="bg1"/>
                </a:solidFill>
                <a:cs typeface="+mn-cs"/>
              </a:rPr>
              <a:t>(Belgrade)</a:t>
            </a:r>
            <a:r>
              <a:rPr lang="pl-PL" sz="2000" b="1" kern="0">
                <a:solidFill>
                  <a:schemeClr val="bg1"/>
                </a:solidFill>
                <a:cs typeface="+mn-cs"/>
              </a:rPr>
              <a:t> mercury is exploited during Neolithic time, in the period of Vinča culture.        (4-5.000 </a:t>
            </a:r>
            <a:r>
              <a:rPr lang="pl-PL" sz="2000" kern="0">
                <a:solidFill>
                  <a:schemeClr val="bg1"/>
                </a:solidFill>
                <a:cs typeface="+mn-cs"/>
              </a:rPr>
              <a:t>B.C.)</a:t>
            </a:r>
            <a:endParaRPr lang="pl-PL" sz="2000" b="1" kern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65896" name="Picture 8" descr="Резултат слика за vinča arheološko nalazište"/>
          <p:cNvPicPr>
            <a:picLocks noChangeAspect="1" noChangeArrowheads="1"/>
          </p:cNvPicPr>
          <p:nvPr/>
        </p:nvPicPr>
        <p:blipFill>
          <a:blip r:embed="rId7" cstate="print"/>
          <a:srcRect l="25205" r="26576"/>
          <a:stretch>
            <a:fillRect/>
          </a:stretch>
        </p:blipFill>
        <p:spPr bwMode="auto">
          <a:xfrm>
            <a:off x="4038600" y="4677000"/>
            <a:ext cx="12672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avougaonik 7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1" name="Pravougaonik 10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accent6">
                    <a:lumMod val="60000"/>
                    <a:lumOff val="4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685800"/>
            <a:ext cx="5410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defTabSz="912813">
              <a:spcBef>
                <a:spcPct val="200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200" b="1" kern="0">
                <a:solidFill>
                  <a:schemeClr val="bg1"/>
                </a:solidFill>
                <a:cs typeface="+mn-cs"/>
              </a:rPr>
              <a:t>First Mining Law</a:t>
            </a:r>
            <a:r>
              <a:rPr lang="sr-Latn-CS" sz="2200" b="1" kern="0">
                <a:solidFill>
                  <a:schemeClr val="bg1"/>
                </a:solidFill>
                <a:cs typeface="+mn-cs"/>
              </a:rPr>
              <a:t> in Serbia is more then 600 years old</a:t>
            </a:r>
            <a:r>
              <a:rPr lang="en-US" sz="2200" b="1" kern="0">
                <a:solidFill>
                  <a:schemeClr val="bg1"/>
                </a:solidFill>
                <a:cs typeface="+mn-cs"/>
              </a:rPr>
              <a:t> – XV century</a:t>
            </a:r>
            <a:r>
              <a:rPr lang="sr-Latn-CS" sz="2200" b="1" kern="0">
                <a:solidFill>
                  <a:schemeClr val="bg1"/>
                </a:solidFill>
                <a:cs typeface="+mn-cs"/>
              </a:rPr>
              <a:t>.</a:t>
            </a:r>
            <a:r>
              <a:rPr lang="en-US" sz="2200" b="1" kern="0">
                <a:solidFill>
                  <a:schemeClr val="bg1"/>
                </a:solidFill>
                <a:cs typeface="+mn-cs"/>
              </a:rPr>
              <a:t> </a:t>
            </a:r>
          </a:p>
          <a:p>
            <a:pPr marL="796926" lvl="1" indent="-341313" defTabSz="912813">
              <a:spcBef>
                <a:spcPct val="200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en-US" sz="2000" b="1" kern="0">
                <a:solidFill>
                  <a:schemeClr val="bg1"/>
                </a:solidFill>
                <a:cs typeface="+mn-cs"/>
              </a:rPr>
              <a:t>1412 – Stefan Lazarevic (Stevan the Tall)</a:t>
            </a:r>
          </a:p>
        </p:txBody>
      </p:sp>
      <p:pic>
        <p:nvPicPr>
          <p:cNvPr id="6" name="Picture 5" descr="Stefan_Lazarevic-fres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981200"/>
            <a:ext cx="2383381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5" descr="Zakon_o_rudnicima.jpg"/>
          <p:cNvPicPr>
            <a:picLocks noChangeAspect="1"/>
          </p:cNvPicPr>
          <p:nvPr/>
        </p:nvPicPr>
        <p:blipFill>
          <a:blip r:embed="rId5" cstate="print"/>
          <a:srcRect l="3275" r="4534"/>
          <a:stretch>
            <a:fillRect/>
          </a:stretch>
        </p:blipFill>
        <p:spPr bwMode="auto">
          <a:xfrm>
            <a:off x="2874434" y="1981200"/>
            <a:ext cx="2840566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86400" y="685800"/>
            <a:ext cx="3657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1313" indent="-341313" defTabSz="912813">
              <a:spcBef>
                <a:spcPts val="1800"/>
              </a:spcBef>
              <a:spcAft>
                <a:spcPct val="60000"/>
              </a:spcAft>
              <a:buFontTx/>
              <a:buBlip>
                <a:blip r:embed="rId3"/>
              </a:buBlip>
              <a:defRPr/>
            </a:pPr>
            <a:r>
              <a:rPr lang="sr-Latn-CS" sz="2200" b="1" kern="0">
                <a:solidFill>
                  <a:schemeClr val="bg1"/>
                </a:solidFill>
                <a:cs typeface="+mn-cs"/>
              </a:rPr>
              <a:t>The most important period is </a:t>
            </a:r>
            <a:r>
              <a:rPr lang="en-US" sz="2200" b="1" kern="0">
                <a:solidFill>
                  <a:schemeClr val="bg1"/>
                </a:solidFill>
                <a:cs typeface="+mn-cs"/>
              </a:rPr>
              <a:t>1946-20</a:t>
            </a:r>
            <a:r>
              <a:rPr lang="sr-Latn-RS" sz="2200" b="1" kern="0">
                <a:solidFill>
                  <a:schemeClr val="bg1"/>
                </a:solidFill>
                <a:cs typeface="+mn-cs"/>
              </a:rPr>
              <a:t>17</a:t>
            </a:r>
            <a:r>
              <a:rPr lang="en-US" sz="2200" b="1" kern="0">
                <a:solidFill>
                  <a:schemeClr val="bg1"/>
                </a:solidFill>
                <a:cs typeface="+mn-cs"/>
              </a:rPr>
              <a:t> - significant discoveries:</a:t>
            </a:r>
            <a:endParaRPr lang="en-US" sz="2200" kern="0">
              <a:solidFill>
                <a:schemeClr val="bg1"/>
              </a:solidFill>
              <a:cs typeface="+mn-cs"/>
            </a:endParaRPr>
          </a:p>
          <a:p>
            <a:pPr marL="741363" lvl="1" indent="-284163" defTabSz="912813"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&gt; 3</a:t>
            </a:r>
            <a:r>
              <a:rPr lang="sr-Latn-CS" sz="2000" kern="0">
                <a:solidFill>
                  <a:schemeClr val="bg1"/>
                </a:solidFill>
                <a:cs typeface="+mn-cs"/>
              </a:rPr>
              <a:t>,</a:t>
            </a:r>
            <a:r>
              <a:rPr lang="en-US" sz="2000" kern="0">
                <a:solidFill>
                  <a:schemeClr val="bg1"/>
                </a:solidFill>
                <a:cs typeface="+mn-cs"/>
              </a:rPr>
              <a:t>500 metallic and nonmetallic deposits and occurrences,</a:t>
            </a:r>
            <a:endParaRPr lang="en-US" sz="2000" kern="0">
              <a:solidFill>
                <a:srgbClr val="CC3300"/>
              </a:solidFill>
              <a:cs typeface="+mn-cs"/>
            </a:endParaRPr>
          </a:p>
          <a:p>
            <a:pPr marL="741363" lvl="1" indent="-284163" defTabSz="912813">
              <a:spcBef>
                <a:spcPts val="600"/>
              </a:spcBef>
              <a:spcAft>
                <a:spcPct val="2500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46 coal basins (13 in exploitation),</a:t>
            </a:r>
          </a:p>
          <a:p>
            <a:pPr marL="741363" lvl="1" indent="-284163" defTabSz="912813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90 oil and gas fields, </a:t>
            </a:r>
            <a:r>
              <a:rPr lang="sr-Latn-CS" sz="2000" kern="0">
                <a:solidFill>
                  <a:schemeClr val="bg1"/>
                </a:solidFill>
                <a:cs typeface="+mn-cs"/>
              </a:rPr>
              <a:t>&gt;</a:t>
            </a:r>
            <a:r>
              <a:rPr lang="en-US" sz="2000" kern="0">
                <a:solidFill>
                  <a:schemeClr val="bg1"/>
                </a:solidFill>
                <a:cs typeface="+mn-cs"/>
              </a:rPr>
              <a:t>250 deposits,</a:t>
            </a:r>
          </a:p>
          <a:p>
            <a:pPr marL="741363" lvl="1" indent="-284163" defTabSz="912813">
              <a:spcBef>
                <a:spcPts val="600"/>
              </a:spcBef>
              <a:spcAft>
                <a:spcPct val="25000"/>
              </a:spcAft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40 productive oil and gas fields; also CO</a:t>
            </a:r>
            <a:r>
              <a:rPr lang="en-US" sz="2000" kern="0" baseline="-25000">
                <a:solidFill>
                  <a:schemeClr val="bg1"/>
                </a:solidFill>
                <a:cs typeface="+mn-cs"/>
              </a:rPr>
              <a:t>2</a:t>
            </a:r>
            <a:r>
              <a:rPr lang="en-US" sz="2000" kern="0">
                <a:solidFill>
                  <a:schemeClr val="bg1"/>
                </a:solidFill>
                <a:cs typeface="+mn-cs"/>
              </a:rPr>
              <a:t> deposits</a:t>
            </a:r>
            <a:r>
              <a:rPr lang="en-US" sz="2000" kern="0">
                <a:cs typeface="+mn-cs"/>
              </a:rPr>
              <a:t> </a:t>
            </a:r>
            <a:r>
              <a:rPr lang="en-US" sz="2000" kern="0">
                <a:solidFill>
                  <a:schemeClr val="bg1"/>
                </a:solidFill>
                <a:cs typeface="+mn-cs"/>
              </a:rPr>
              <a:t>and</a:t>
            </a:r>
          </a:p>
          <a:p>
            <a:pPr marL="741363" lvl="1" indent="-284163" defTabSz="912813">
              <a:spcBef>
                <a:spcPts val="600"/>
              </a:spcBef>
              <a:buClr>
                <a:schemeClr val="bg1"/>
              </a:buClr>
              <a:buFont typeface="Wingdings" pitchFamily="2" charset="2"/>
              <a:buChar char="§"/>
              <a:defRPr/>
            </a:pPr>
            <a:r>
              <a:rPr lang="en-US" sz="2000" kern="0">
                <a:solidFill>
                  <a:schemeClr val="bg1"/>
                </a:solidFill>
                <a:cs typeface="+mn-cs"/>
              </a:rPr>
              <a:t>&gt; 20 deposits and occurrences of oil shale.</a:t>
            </a:r>
            <a:endParaRPr lang="en-US" sz="2000" kern="0"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200" y="6172200"/>
            <a:ext cx="20129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600">
                <a:solidFill>
                  <a:schemeClr val="bg1"/>
                </a:solidFill>
              </a:rPr>
              <a:t>Despot Stefan Lazarevic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29000" y="6172200"/>
            <a:ext cx="2084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CS" sz="1600">
                <a:solidFill>
                  <a:schemeClr val="bg1"/>
                </a:solidFill>
              </a:rPr>
              <a:t>Mining Law – Cover page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" name="Pravougaonik 9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11" name="Pravougaonik 10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accent6">
                    <a:lumMod val="60000"/>
                    <a:lumOff val="4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C0000"/>
            </a:gs>
            <a:gs pos="50000">
              <a:schemeClr val="tx1"/>
            </a:gs>
            <a:gs pos="100000">
              <a:srgbClr val="4C000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682" y="3694310"/>
            <a:ext cx="3787718" cy="2855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4038600" cy="533400"/>
          </a:xfrm>
        </p:spPr>
        <p:txBody>
          <a:bodyPr/>
          <a:lstStyle/>
          <a:p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Impact" pitchFamily="34" charset="0"/>
              </a:rPr>
              <a:t>Present state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632596-06AF-4B34-8FF3-AFFE9E94AF52}" type="slidenum">
              <a:rPr lang="en-GB" smtClean="0">
                <a:latin typeface="Arial" pitchFamily="34" charset="0"/>
              </a:rPr>
              <a:pPr/>
              <a:t>9</a:t>
            </a:fld>
            <a:endParaRPr lang="en-GB">
              <a:latin typeface="Arial" pitchFamily="34" charset="0"/>
            </a:endParaRPr>
          </a:p>
        </p:txBody>
      </p:sp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>
          <a:xfrm>
            <a:off x="381000" y="1296988"/>
            <a:ext cx="4648200" cy="4113212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Contribution of m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ining industry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 to GDP of Serbia is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 1.5%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Plan:  3-5% in next 10 years !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Mining industry:</a:t>
            </a:r>
          </a:p>
          <a:p>
            <a:pPr marL="742950" lvl="1" indent="-342900">
              <a:lnSpc>
                <a:spcPct val="90000"/>
              </a:lnSpc>
              <a:spcBef>
                <a:spcPts val="1200"/>
              </a:spcBef>
              <a:buFont typeface="Wingdings" pitchFamily="2" charset="2"/>
              <a:buChar char="§"/>
              <a:defRPr/>
            </a:pP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25,000 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workers</a:t>
            </a:r>
            <a:r>
              <a:rPr lang="sr-Latn-RS" sz="2200">
                <a:solidFill>
                  <a:schemeClr val="bg1"/>
                </a:solidFill>
                <a:latin typeface="Arial Narrow" pitchFamily="34" charset="0"/>
              </a:rPr>
              <a:t>; 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1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.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8% of totaly 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e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mployed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 in Serbia</a:t>
            </a:r>
          </a:p>
          <a:p>
            <a:pPr marL="798513" lvl="1" indent="-34290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&gt;50% 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of 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workers are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 employed in coal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 production.</a:t>
            </a:r>
          </a:p>
          <a:p>
            <a:pPr marL="342900" indent="-342900">
              <a:spcBef>
                <a:spcPts val="1800"/>
              </a:spcBef>
              <a:buFont typeface="Wingdings" pitchFamily="2" charset="2"/>
              <a:buChar char="§"/>
              <a:defRPr/>
            </a:pP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Annual investments in exploration: 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~60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 mill. US$</a:t>
            </a:r>
          </a:p>
          <a:p>
            <a:pPr marL="742950" lvl="1" indent="-34290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&gt;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20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 exploration companies</a:t>
            </a:r>
            <a:r>
              <a:rPr lang="sr-Latn-RS" sz="2200">
                <a:solidFill>
                  <a:schemeClr val="bg1"/>
                </a:solidFill>
                <a:latin typeface="Arial Narrow" pitchFamily="34" charset="0"/>
              </a:rPr>
              <a:t>, &gt;200 exploration rights</a:t>
            </a:r>
            <a:endParaRPr lang="en-US" sz="2200">
              <a:solidFill>
                <a:schemeClr val="bg1"/>
              </a:solidFill>
              <a:latin typeface="Arial Narrow" pitchFamily="34" charset="0"/>
            </a:endParaRPr>
          </a:p>
          <a:p>
            <a:pPr marL="742950" lvl="1" indent="-34290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&gt;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27</a:t>
            </a:r>
            <a:r>
              <a:rPr lang="en-US" sz="2200">
                <a:solidFill>
                  <a:schemeClr val="bg1"/>
                </a:solidFill>
                <a:latin typeface="Arial Narrow" pitchFamily="34" charset="0"/>
              </a:rPr>
              <a:t>0 mining companies</a:t>
            </a:r>
            <a:r>
              <a:rPr lang="sr-Latn-CS" sz="2200">
                <a:solidFill>
                  <a:schemeClr val="bg1"/>
                </a:solidFill>
                <a:latin typeface="Arial Narrow" pitchFamily="34" charset="0"/>
              </a:rPr>
              <a:t> (technical and architectual stone prevails)</a:t>
            </a:r>
            <a:endParaRPr lang="en-US" sz="2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Pravougaonik 5"/>
          <p:cNvSpPr/>
          <p:nvPr/>
        </p:nvSpPr>
        <p:spPr>
          <a:xfrm>
            <a:off x="0" y="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EuroGeoSurveys General Meeting (EGS)</a:t>
            </a:r>
            <a:r>
              <a:rPr lang="sr-Latn-R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 - </a:t>
            </a:r>
            <a:r>
              <a:rPr lang="en-US" sz="1400">
                <a:solidFill>
                  <a:schemeClr val="tx2">
                    <a:lumMod val="10000"/>
                    <a:lumOff val="90000"/>
                  </a:schemeClr>
                </a:solidFill>
              </a:rPr>
              <a:t>43 Directors Workshop – Mineral Resources Potential</a:t>
            </a:r>
            <a:endParaRPr lang="sr-Latn-CS" sz="1400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9" name="Pravougaonik 8"/>
          <p:cNvSpPr/>
          <p:nvPr/>
        </p:nvSpPr>
        <p:spPr>
          <a:xfrm>
            <a:off x="0" y="655022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1400">
                <a:solidFill>
                  <a:schemeClr val="accent6">
                    <a:lumMod val="60000"/>
                    <a:lumOff val="40000"/>
                  </a:schemeClr>
                </a:solidFill>
              </a:rPr>
              <a:t>Geological Survey of Serbia</a:t>
            </a:r>
            <a:endParaRPr lang="sr-Latn-CS" sz="14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6258" name="Picture 2" descr="Резултат слика за kolubara kopovi slike">
            <a:extLst>
              <a:ext uri="{FF2B5EF4-FFF2-40B4-BE49-F238E27FC236}">
                <a16:creationId xmlns="" xmlns:a16="http://schemas.microsoft.com/office/drawing/2014/main" id="{31B629A9-7D3F-49AB-AF03-EF35D0859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82" y="853340"/>
            <a:ext cx="3774539" cy="2575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7062</TotalTime>
  <Words>3612</Words>
  <Application>Microsoft Office PowerPoint</Application>
  <PresentationFormat>Projekcija na ekranu (4:3)</PresentationFormat>
  <Paragraphs>947</Paragraphs>
  <Slides>49</Slides>
  <Notes>28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Ugrađeni OLE serveri</vt:lpstr>
      </vt:variant>
      <vt:variant>
        <vt:i4>1</vt:i4>
      </vt:variant>
      <vt:variant>
        <vt:lpstr>Naslovi slajdova</vt:lpstr>
      </vt:variant>
      <vt:variant>
        <vt:i4>49</vt:i4>
      </vt:variant>
    </vt:vector>
  </HeadingPairs>
  <TitlesOfParts>
    <vt:vector size="51" baseType="lpstr">
      <vt:lpstr>Expedition</vt:lpstr>
      <vt:lpstr>Chart</vt:lpstr>
      <vt:lpstr>       Mineral resources of Serbia   Rade Jelenkovic  University of Belgrade - Faculty of Mining &amp; Geology </vt:lpstr>
      <vt:lpstr>Topics</vt:lpstr>
      <vt:lpstr>Studies (2007-2011)</vt:lpstr>
      <vt:lpstr>Slajd 4</vt:lpstr>
      <vt:lpstr>Slajd 5</vt:lpstr>
      <vt:lpstr> History </vt:lpstr>
      <vt:lpstr> History </vt:lpstr>
      <vt:lpstr>Slajd 8</vt:lpstr>
      <vt:lpstr>Present state</vt:lpstr>
      <vt:lpstr>Slajd 10</vt:lpstr>
      <vt:lpstr>Slajd 11</vt:lpstr>
      <vt:lpstr>Slajd 12</vt:lpstr>
      <vt:lpstr>Mineral resources of Serbia : Present state and future</vt:lpstr>
      <vt:lpstr>METALLIC MINERAL RESOURCES  OF SERBIA   There are more then 2000 metallic mineral deposits and mineral occurrences at territory of Serbia  </vt:lpstr>
      <vt:lpstr>Metallic mineral resources of Serbia - classification</vt:lpstr>
      <vt:lpstr>Slajd 16</vt:lpstr>
      <vt:lpstr>Slajd 17</vt:lpstr>
      <vt:lpstr>Metallic mineral resources of the BMZ</vt:lpstr>
      <vt:lpstr>Metallic mineral resources of the BMZ</vt:lpstr>
      <vt:lpstr>Slajd 20</vt:lpstr>
      <vt:lpstr>Slajd 21</vt:lpstr>
      <vt:lpstr>Slajd 22</vt:lpstr>
      <vt:lpstr>Slajd 23</vt:lpstr>
      <vt:lpstr>NON-METALLIC MINERAL RESOURCES  OF SERBIA </vt:lpstr>
      <vt:lpstr>Slajd 25</vt:lpstr>
      <vt:lpstr>Slajd 26</vt:lpstr>
      <vt:lpstr>Slajd 27</vt:lpstr>
      <vt:lpstr>Slajd 28</vt:lpstr>
      <vt:lpstr>Fossil fuel resources of Serbia</vt:lpstr>
      <vt:lpstr>Slajd 30</vt:lpstr>
      <vt:lpstr>Slajd 31</vt:lpstr>
      <vt:lpstr>Oil shale</vt:lpstr>
      <vt:lpstr>Mineral potential of Serbia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1.   Legislation  2.  Exploitation 3.  Ecology ...</vt:lpstr>
      <vt:lpstr>It is mandatory to create tree basic documents:</vt:lpstr>
      <vt:lpstr>Slajd 43</vt:lpstr>
      <vt:lpstr>Classification of geological exploration</vt:lpstr>
      <vt:lpstr>Law of mining and geological exploration (2011, 2015)</vt:lpstr>
      <vt:lpstr>Slajd 46</vt:lpstr>
      <vt:lpstr>Slajd 47</vt:lpstr>
      <vt:lpstr> </vt:lpstr>
      <vt:lpstr>The required conditions</vt:lpstr>
    </vt:vector>
  </TitlesOfParts>
  <Company>Private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Rade Jelenkovic</dc:creator>
  <cp:lastModifiedBy>Rade Jelenkovic</cp:lastModifiedBy>
  <cp:revision>653</cp:revision>
  <dcterms:created xsi:type="dcterms:W3CDTF">2003-03-23T16:58:42Z</dcterms:created>
  <dcterms:modified xsi:type="dcterms:W3CDTF">2017-10-07T09:49:16Z</dcterms:modified>
</cp:coreProperties>
</file>